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1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64725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595959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64725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595959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851530" cy="685800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182880" y="0"/>
                </a:moveTo>
                <a:lnTo>
                  <a:pt x="0" y="0"/>
                </a:lnTo>
                <a:lnTo>
                  <a:pt x="0" y="6858000"/>
                </a:lnTo>
                <a:lnTo>
                  <a:pt x="182880" y="6858000"/>
                </a:lnTo>
                <a:lnTo>
                  <a:pt x="182880" y="0"/>
                </a:lnTo>
                <a:close/>
              </a:path>
            </a:pathLst>
          </a:custGeom>
          <a:solidFill>
            <a:srgbClr val="6472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64725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246746" y="1964817"/>
            <a:ext cx="4152900" cy="3806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F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851530" cy="685800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182880" y="0"/>
                </a:moveTo>
                <a:lnTo>
                  <a:pt x="0" y="0"/>
                </a:lnTo>
                <a:lnTo>
                  <a:pt x="0" y="6858000"/>
                </a:lnTo>
                <a:lnTo>
                  <a:pt x="182880" y="6858000"/>
                </a:lnTo>
                <a:lnTo>
                  <a:pt x="182880" y="0"/>
                </a:lnTo>
                <a:close/>
              </a:path>
            </a:pathLst>
          </a:custGeom>
          <a:solidFill>
            <a:srgbClr val="6472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64725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851530" cy="685800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182880" y="0"/>
                </a:moveTo>
                <a:lnTo>
                  <a:pt x="0" y="0"/>
                </a:lnTo>
                <a:lnTo>
                  <a:pt x="0" y="6858000"/>
                </a:lnTo>
                <a:lnTo>
                  <a:pt x="182880" y="6858000"/>
                </a:lnTo>
                <a:lnTo>
                  <a:pt x="182880" y="0"/>
                </a:lnTo>
                <a:close/>
              </a:path>
            </a:pathLst>
          </a:custGeom>
          <a:solidFill>
            <a:srgbClr val="6472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2851530" cy="685800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182880" y="0"/>
                </a:moveTo>
                <a:lnTo>
                  <a:pt x="0" y="0"/>
                </a:lnTo>
                <a:lnTo>
                  <a:pt x="0" y="6858000"/>
                </a:lnTo>
                <a:lnTo>
                  <a:pt x="182880" y="6858000"/>
                </a:lnTo>
                <a:lnTo>
                  <a:pt x="182880" y="0"/>
                </a:lnTo>
                <a:close/>
              </a:path>
            </a:pathLst>
          </a:custGeom>
          <a:solidFill>
            <a:srgbClr val="6472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71952" y="647776"/>
            <a:ext cx="8739505" cy="1002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64725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8270" y="2036191"/>
            <a:ext cx="8686165" cy="3277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595959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2851530" cy="6858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6472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0" y="4323841"/>
            <a:ext cx="1742439" cy="778510"/>
          </a:xfrm>
          <a:custGeom>
            <a:avLst/>
            <a:gdLst/>
            <a:ahLst/>
            <a:cxnLst/>
            <a:rect l="l" t="t" r="r" b="b"/>
            <a:pathLst>
              <a:path w="1742439" h="778510">
                <a:moveTo>
                  <a:pt x="1345946" y="0"/>
                </a:moveTo>
                <a:lnTo>
                  <a:pt x="0" y="0"/>
                </a:lnTo>
                <a:lnTo>
                  <a:pt x="0" y="778509"/>
                </a:lnTo>
                <a:lnTo>
                  <a:pt x="1345946" y="778509"/>
                </a:lnTo>
                <a:lnTo>
                  <a:pt x="1355637" y="777704"/>
                </a:lnTo>
                <a:lnTo>
                  <a:pt x="1363567" y="775588"/>
                </a:lnTo>
                <a:lnTo>
                  <a:pt x="1369734" y="772616"/>
                </a:lnTo>
                <a:lnTo>
                  <a:pt x="1374140" y="769238"/>
                </a:lnTo>
                <a:lnTo>
                  <a:pt x="1374140" y="764539"/>
                </a:lnTo>
                <a:lnTo>
                  <a:pt x="1378839" y="764539"/>
                </a:lnTo>
                <a:lnTo>
                  <a:pt x="1735327" y="408050"/>
                </a:lnTo>
                <a:lnTo>
                  <a:pt x="1740542" y="399460"/>
                </a:lnTo>
                <a:lnTo>
                  <a:pt x="1742281" y="388667"/>
                </a:lnTo>
                <a:lnTo>
                  <a:pt x="1740542" y="376993"/>
                </a:lnTo>
                <a:lnTo>
                  <a:pt x="1735327" y="365759"/>
                </a:lnTo>
                <a:lnTo>
                  <a:pt x="1378839" y="14096"/>
                </a:lnTo>
                <a:lnTo>
                  <a:pt x="1378839" y="9397"/>
                </a:lnTo>
                <a:lnTo>
                  <a:pt x="1374140" y="9397"/>
                </a:lnTo>
                <a:lnTo>
                  <a:pt x="1369734" y="5947"/>
                </a:lnTo>
                <a:lnTo>
                  <a:pt x="1363567" y="2936"/>
                </a:lnTo>
                <a:lnTo>
                  <a:pt x="1355637" y="807"/>
                </a:lnTo>
                <a:lnTo>
                  <a:pt x="1345946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668270" y="3705541"/>
            <a:ext cx="8383905" cy="1401445"/>
          </a:xfrm>
          <a:prstGeom prst="rect">
            <a:avLst/>
          </a:prstGeom>
        </p:spPr>
        <p:txBody>
          <a:bodyPr vert="horz" wrap="square" lIns="0" tIns="28194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2220"/>
              </a:spcBef>
            </a:pPr>
            <a:r>
              <a:rPr sz="4800" spc="240" dirty="0">
                <a:solidFill>
                  <a:srgbClr val="647251"/>
                </a:solidFill>
                <a:latin typeface="Tahoma"/>
                <a:cs typeface="Tahoma"/>
              </a:rPr>
              <a:t>ОПЕКА</a:t>
            </a:r>
            <a:r>
              <a:rPr sz="4800" spc="-185" dirty="0">
                <a:solidFill>
                  <a:srgbClr val="647251"/>
                </a:solidFill>
                <a:latin typeface="Tahoma"/>
                <a:cs typeface="Tahoma"/>
              </a:rPr>
              <a:t> </a:t>
            </a:r>
            <a:r>
              <a:rPr sz="4800" spc="320" dirty="0">
                <a:solidFill>
                  <a:srgbClr val="647251"/>
                </a:solidFill>
                <a:latin typeface="Tahoma"/>
                <a:cs typeface="Tahoma"/>
              </a:rPr>
              <a:t>И</a:t>
            </a:r>
            <a:r>
              <a:rPr sz="4800" spc="-165" dirty="0">
                <a:solidFill>
                  <a:srgbClr val="647251"/>
                </a:solidFill>
                <a:latin typeface="Tahoma"/>
                <a:cs typeface="Tahoma"/>
              </a:rPr>
              <a:t> </a:t>
            </a:r>
            <a:r>
              <a:rPr sz="4800" spc="40" dirty="0">
                <a:solidFill>
                  <a:srgbClr val="647251"/>
                </a:solidFill>
                <a:latin typeface="Tahoma"/>
                <a:cs typeface="Tahoma"/>
              </a:rPr>
              <a:t>ПОПЕЧИТЕЛЬСТВО</a:t>
            </a:r>
            <a:endParaRPr sz="4800" dirty="0">
              <a:latin typeface="Tahoma"/>
              <a:cs typeface="Tahoma"/>
            </a:endParaRPr>
          </a:p>
          <a:p>
            <a:pPr marL="12700" algn="ctr">
              <a:lnSpc>
                <a:spcPct val="100000"/>
              </a:lnSpc>
              <a:spcBef>
                <a:spcPts val="790"/>
              </a:spcBef>
            </a:pPr>
            <a:r>
              <a:rPr sz="1800" spc="125" dirty="0">
                <a:solidFill>
                  <a:srgbClr val="647251"/>
                </a:solidFill>
                <a:latin typeface="Tahoma"/>
                <a:cs typeface="Tahoma"/>
              </a:rPr>
              <a:t>НАД</a:t>
            </a:r>
            <a:r>
              <a:rPr sz="1800" spc="-65" dirty="0">
                <a:solidFill>
                  <a:srgbClr val="647251"/>
                </a:solidFill>
                <a:latin typeface="Tahoma"/>
                <a:cs typeface="Tahoma"/>
              </a:rPr>
              <a:t> </a:t>
            </a:r>
            <a:r>
              <a:rPr sz="1800" spc="65" dirty="0">
                <a:solidFill>
                  <a:srgbClr val="647251"/>
                </a:solidFill>
                <a:latin typeface="Tahoma"/>
                <a:cs typeface="Tahoma"/>
              </a:rPr>
              <a:t>СОВЕРШЕННОЛЕТНИМИ</a:t>
            </a:r>
            <a:r>
              <a:rPr sz="1800" spc="-35" dirty="0">
                <a:solidFill>
                  <a:srgbClr val="647251"/>
                </a:solidFill>
                <a:latin typeface="Tahoma"/>
                <a:cs typeface="Tahoma"/>
              </a:rPr>
              <a:t> </a:t>
            </a:r>
            <a:r>
              <a:rPr sz="1800" spc="120" dirty="0">
                <a:solidFill>
                  <a:srgbClr val="647251"/>
                </a:solidFill>
                <a:latin typeface="Tahoma"/>
                <a:cs typeface="Tahoma"/>
              </a:rPr>
              <a:t>ГРАЖДАНАМИ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1781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45560" y="296926"/>
            <a:ext cx="74034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pc="225" dirty="0"/>
              <a:t>Органы</a:t>
            </a:r>
            <a:r>
              <a:rPr spc="-120" dirty="0"/>
              <a:t> </a:t>
            </a:r>
            <a:r>
              <a:rPr spc="220" dirty="0"/>
              <a:t>опеки</a:t>
            </a:r>
            <a:r>
              <a:rPr spc="-120" dirty="0"/>
              <a:t> </a:t>
            </a:r>
            <a:r>
              <a:rPr spc="180" dirty="0"/>
              <a:t>и</a:t>
            </a:r>
            <a:r>
              <a:rPr spc="-114" dirty="0"/>
              <a:t> </a:t>
            </a:r>
            <a:r>
              <a:rPr spc="100" dirty="0"/>
              <a:t>попечительства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717038" y="1335786"/>
            <a:ext cx="8656955" cy="453265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08685" marR="900430" algn="ctr">
              <a:lnSpc>
                <a:spcPct val="100000"/>
              </a:lnSpc>
              <a:spcBef>
                <a:spcPts val="105"/>
              </a:spcBef>
            </a:pPr>
            <a:r>
              <a:rPr sz="2000" spc="215" dirty="0">
                <a:solidFill>
                  <a:srgbClr val="595959"/>
                </a:solidFill>
                <a:latin typeface="Tahoma"/>
                <a:cs typeface="Tahoma"/>
              </a:rPr>
              <a:t>Органами</a:t>
            </a:r>
            <a:r>
              <a:rPr sz="20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опеки</a:t>
            </a:r>
            <a:r>
              <a:rPr sz="20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595959"/>
                </a:solidFill>
                <a:latin typeface="Tahoma"/>
                <a:cs typeface="Tahoma"/>
              </a:rPr>
              <a:t>попечительства</a:t>
            </a:r>
            <a:r>
              <a:rPr sz="2000" spc="-1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30" dirty="0">
                <a:solidFill>
                  <a:srgbClr val="595959"/>
                </a:solidFill>
                <a:latin typeface="Tahoma"/>
                <a:cs typeface="Tahoma"/>
              </a:rPr>
              <a:t>являются</a:t>
            </a:r>
            <a:r>
              <a:rPr sz="20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55" dirty="0">
                <a:solidFill>
                  <a:srgbClr val="595959"/>
                </a:solidFill>
                <a:latin typeface="Tahoma"/>
                <a:cs typeface="Tahoma"/>
              </a:rPr>
              <a:t>местные </a:t>
            </a:r>
            <a:r>
              <a:rPr sz="2000" spc="85" dirty="0">
                <a:solidFill>
                  <a:srgbClr val="595959"/>
                </a:solidFill>
                <a:latin typeface="Tahoma"/>
                <a:cs typeface="Tahoma"/>
              </a:rPr>
              <a:t>исполнительные</a:t>
            </a:r>
            <a:r>
              <a:rPr sz="20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595959"/>
                </a:solidFill>
                <a:latin typeface="Tahoma"/>
                <a:cs typeface="Tahoma"/>
              </a:rPr>
              <a:t>распорядительные</a:t>
            </a:r>
            <a:r>
              <a:rPr sz="20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595959"/>
                </a:solidFill>
                <a:latin typeface="Tahoma"/>
                <a:cs typeface="Tahoma"/>
              </a:rPr>
              <a:t>органы</a:t>
            </a:r>
            <a:endParaRPr sz="2000" dirty="0">
              <a:latin typeface="Tahoma"/>
              <a:cs typeface="Tahoma"/>
            </a:endParaRPr>
          </a:p>
          <a:p>
            <a:pPr marL="116205" marR="111760" indent="635" algn="ctr">
              <a:lnSpc>
                <a:spcPct val="100000"/>
              </a:lnSpc>
              <a:spcBef>
                <a:spcPts val="1010"/>
              </a:spcBef>
            </a:pPr>
            <a:r>
              <a:rPr sz="1600" spc="-60" dirty="0">
                <a:solidFill>
                  <a:srgbClr val="595959"/>
                </a:solidFill>
                <a:latin typeface="Tahoma"/>
                <a:cs typeface="Tahoma"/>
              </a:rPr>
              <a:t>(в</a:t>
            </a:r>
            <a:r>
              <a:rPr sz="16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14" dirty="0" err="1">
                <a:solidFill>
                  <a:srgbClr val="595959"/>
                </a:solidFill>
                <a:latin typeface="Tahoma"/>
                <a:cs typeface="Tahoma"/>
              </a:rPr>
              <a:t>городе</a:t>
            </a:r>
            <a:r>
              <a:rPr sz="16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lang="ru-RU" sz="1600" spc="135" dirty="0">
                <a:solidFill>
                  <a:srgbClr val="595959"/>
                </a:solidFill>
                <a:latin typeface="Tahoma"/>
                <a:cs typeface="Tahoma"/>
              </a:rPr>
              <a:t>Солигорске и Солигорском районе</a:t>
            </a:r>
            <a:r>
              <a:rPr sz="16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lang="ru-RU" sz="1600" spc="140" dirty="0">
                <a:solidFill>
                  <a:srgbClr val="595959"/>
                </a:solidFill>
                <a:latin typeface="Tahoma"/>
                <a:cs typeface="Tahoma"/>
              </a:rPr>
              <a:t>является Солигорский районный исполнительный комитет</a:t>
            </a:r>
            <a:r>
              <a:rPr sz="1600" spc="35" dirty="0">
                <a:solidFill>
                  <a:srgbClr val="595959"/>
                </a:solidFill>
                <a:latin typeface="Tahoma"/>
                <a:cs typeface="Tahoma"/>
              </a:rPr>
              <a:t>).</a:t>
            </a:r>
            <a:endParaRPr sz="1600" dirty="0">
              <a:latin typeface="Tahoma"/>
              <a:cs typeface="Tahoma"/>
            </a:endParaRPr>
          </a:p>
          <a:p>
            <a:pPr marL="12700" marR="5080" indent="-1905" algn="ctr">
              <a:lnSpc>
                <a:spcPct val="100000"/>
              </a:lnSpc>
              <a:spcBef>
                <a:spcPts val="994"/>
              </a:spcBef>
            </a:pPr>
            <a:r>
              <a:rPr sz="2000" spc="160" dirty="0">
                <a:solidFill>
                  <a:srgbClr val="595959"/>
                </a:solidFill>
                <a:latin typeface="Tahoma"/>
                <a:cs typeface="Tahoma"/>
              </a:rPr>
              <a:t>Осуществление</a:t>
            </a: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55" dirty="0">
                <a:solidFill>
                  <a:srgbClr val="595959"/>
                </a:solidFill>
                <a:latin typeface="Tahoma"/>
                <a:cs typeface="Tahoma"/>
              </a:rPr>
              <a:t>функций</a:t>
            </a:r>
            <a:r>
              <a:rPr sz="2000" spc="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595959"/>
                </a:solidFill>
                <a:latin typeface="Tahoma"/>
                <a:cs typeface="Tahoma"/>
              </a:rPr>
              <a:t>по</a:t>
            </a:r>
            <a:r>
              <a:rPr sz="2000" spc="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55" dirty="0">
                <a:solidFill>
                  <a:srgbClr val="595959"/>
                </a:solidFill>
                <a:latin typeface="Tahoma"/>
                <a:cs typeface="Tahoma"/>
              </a:rPr>
              <a:t>опеке</a:t>
            </a:r>
            <a:r>
              <a:rPr sz="2000" spc="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2000" spc="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попечительству</a:t>
            </a:r>
            <a:r>
              <a:rPr sz="20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2000" spc="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14" dirty="0">
                <a:solidFill>
                  <a:srgbClr val="595959"/>
                </a:solidFill>
                <a:latin typeface="Tahoma"/>
                <a:cs typeface="Tahoma"/>
              </a:rPr>
              <a:t>отношении </a:t>
            </a: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совершеннолетних</a:t>
            </a:r>
            <a:r>
              <a:rPr sz="20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50" dirty="0">
                <a:solidFill>
                  <a:srgbClr val="595959"/>
                </a:solidFill>
                <a:latin typeface="Tahoma"/>
                <a:cs typeface="Tahoma"/>
              </a:rPr>
              <a:t>лиц,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95" dirty="0">
                <a:solidFill>
                  <a:srgbClr val="595959"/>
                </a:solidFill>
                <a:latin typeface="Tahoma"/>
                <a:cs typeface="Tahoma"/>
              </a:rPr>
              <a:t>которые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признаны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95" dirty="0">
                <a:solidFill>
                  <a:srgbClr val="595959"/>
                </a:solidFill>
                <a:latin typeface="Tahoma"/>
                <a:cs typeface="Tahoma"/>
              </a:rPr>
              <a:t>недееспособными</a:t>
            </a:r>
            <a:r>
              <a:rPr sz="20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35" dirty="0">
                <a:solidFill>
                  <a:srgbClr val="595959"/>
                </a:solidFill>
                <a:latin typeface="Tahoma"/>
                <a:cs typeface="Tahoma"/>
              </a:rPr>
              <a:t>или </a:t>
            </a:r>
            <a:r>
              <a:rPr sz="2000" spc="114" dirty="0">
                <a:solidFill>
                  <a:srgbClr val="595959"/>
                </a:solidFill>
                <a:latin typeface="Tahoma"/>
                <a:cs typeface="Tahoma"/>
              </a:rPr>
              <a:t>ограниченно</a:t>
            </a:r>
            <a:r>
              <a:rPr sz="20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85" dirty="0">
                <a:solidFill>
                  <a:srgbClr val="595959"/>
                </a:solidFill>
                <a:latin typeface="Tahoma"/>
                <a:cs typeface="Tahoma"/>
              </a:rPr>
              <a:t>дееспособными,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90" dirty="0">
                <a:solidFill>
                  <a:srgbClr val="595959"/>
                </a:solidFill>
                <a:latin typeface="Tahoma"/>
                <a:cs typeface="Tahoma"/>
              </a:rPr>
              <a:t>возложено</a:t>
            </a:r>
            <a:r>
              <a:rPr sz="20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50" dirty="0">
                <a:solidFill>
                  <a:srgbClr val="595959"/>
                </a:solidFill>
                <a:latin typeface="Tahoma"/>
                <a:cs typeface="Tahoma"/>
              </a:rPr>
              <a:t>на:</a:t>
            </a:r>
            <a:endParaRPr sz="2000" dirty="0">
              <a:latin typeface="Tahoma"/>
              <a:cs typeface="Tahoma"/>
            </a:endParaRPr>
          </a:p>
          <a:p>
            <a:pPr marL="3810" algn="ctr">
              <a:lnSpc>
                <a:spcPct val="100000"/>
              </a:lnSpc>
              <a:spcBef>
                <a:spcPts val="994"/>
              </a:spcBef>
            </a:pPr>
            <a:r>
              <a:rPr sz="2000" dirty="0">
                <a:solidFill>
                  <a:srgbClr val="E78711"/>
                </a:solidFill>
                <a:latin typeface="Tahoma"/>
                <a:cs typeface="Tahoma"/>
              </a:rPr>
              <a:t>-</a:t>
            </a:r>
            <a:r>
              <a:rPr sz="2000" spc="-50" dirty="0">
                <a:solidFill>
                  <a:srgbClr val="E78711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595959"/>
                </a:solidFill>
                <a:latin typeface="Tahoma"/>
                <a:cs typeface="Tahoma"/>
              </a:rPr>
              <a:t>органы</a:t>
            </a:r>
            <a:r>
              <a:rPr sz="20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595959"/>
                </a:solidFill>
                <a:latin typeface="Tahoma"/>
                <a:cs typeface="Tahoma"/>
              </a:rPr>
              <a:t>по</a:t>
            </a:r>
            <a:r>
              <a:rPr sz="20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труду,</a:t>
            </a:r>
            <a:r>
              <a:rPr sz="20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50" dirty="0">
                <a:solidFill>
                  <a:srgbClr val="595959"/>
                </a:solidFill>
                <a:latin typeface="Tahoma"/>
                <a:cs typeface="Tahoma"/>
              </a:rPr>
              <a:t>занятости</a:t>
            </a:r>
            <a:r>
              <a:rPr sz="20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20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595959"/>
                </a:solidFill>
                <a:latin typeface="Tahoma"/>
                <a:cs typeface="Tahoma"/>
              </a:rPr>
              <a:t>социальной</a:t>
            </a:r>
            <a:r>
              <a:rPr sz="20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80" dirty="0">
                <a:solidFill>
                  <a:srgbClr val="595959"/>
                </a:solidFill>
                <a:latin typeface="Tahoma"/>
                <a:cs typeface="Tahoma"/>
              </a:rPr>
              <a:t>защите;</a:t>
            </a:r>
            <a:endParaRPr sz="2000" dirty="0">
              <a:latin typeface="Tahoma"/>
              <a:cs typeface="Tahoma"/>
            </a:endParaRPr>
          </a:p>
          <a:p>
            <a:pPr marL="234950" marR="222885" indent="-5080" algn="ctr">
              <a:lnSpc>
                <a:spcPct val="100000"/>
              </a:lnSpc>
              <a:spcBef>
                <a:spcPts val="1000"/>
              </a:spcBef>
            </a:pPr>
            <a:r>
              <a:rPr sz="2000" dirty="0">
                <a:solidFill>
                  <a:srgbClr val="E78711"/>
                </a:solidFill>
                <a:latin typeface="Tahoma"/>
                <a:cs typeface="Tahoma"/>
              </a:rPr>
              <a:t>-</a:t>
            </a:r>
            <a:r>
              <a:rPr sz="2000" spc="-85" dirty="0">
                <a:solidFill>
                  <a:srgbClr val="E78711"/>
                </a:solidFill>
                <a:latin typeface="Tahoma"/>
                <a:cs typeface="Tahoma"/>
              </a:rPr>
              <a:t> </a:t>
            </a:r>
            <a:r>
              <a:rPr sz="2000" spc="80" dirty="0">
                <a:solidFill>
                  <a:srgbClr val="595959"/>
                </a:solidFill>
                <a:latin typeface="Tahoma"/>
                <a:cs typeface="Tahoma"/>
              </a:rPr>
              <a:t>структурные</a:t>
            </a:r>
            <a:r>
              <a:rPr sz="2000" spc="-1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595959"/>
                </a:solidFill>
                <a:latin typeface="Tahoma"/>
                <a:cs typeface="Tahoma"/>
              </a:rPr>
              <a:t>подразделения</a:t>
            </a:r>
            <a:r>
              <a:rPr sz="2000" spc="-10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местных</a:t>
            </a:r>
            <a:r>
              <a:rPr sz="2000" spc="-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595959"/>
                </a:solidFill>
                <a:latin typeface="Tahoma"/>
                <a:cs typeface="Tahoma"/>
              </a:rPr>
              <a:t>исполнительных</a:t>
            </a:r>
            <a:r>
              <a:rPr sz="2000" spc="-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50" dirty="0">
                <a:solidFill>
                  <a:srgbClr val="595959"/>
                </a:solidFill>
                <a:latin typeface="Tahoma"/>
                <a:cs typeface="Tahoma"/>
              </a:rPr>
              <a:t>и </a:t>
            </a:r>
            <a:r>
              <a:rPr sz="2000" spc="85" dirty="0">
                <a:solidFill>
                  <a:srgbClr val="595959"/>
                </a:solidFill>
                <a:latin typeface="Tahoma"/>
                <a:cs typeface="Tahoma"/>
              </a:rPr>
              <a:t>распорядительных</a:t>
            </a:r>
            <a:r>
              <a:rPr sz="20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95" dirty="0">
                <a:solidFill>
                  <a:srgbClr val="595959"/>
                </a:solidFill>
                <a:latin typeface="Tahoma"/>
                <a:cs typeface="Tahoma"/>
              </a:rPr>
              <a:t>органов,</a:t>
            </a:r>
            <a:r>
              <a:rPr sz="20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50" dirty="0">
                <a:solidFill>
                  <a:srgbClr val="595959"/>
                </a:solidFill>
                <a:latin typeface="Tahoma"/>
                <a:cs typeface="Tahoma"/>
              </a:rPr>
              <a:t>осуществляющие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595959"/>
                </a:solidFill>
                <a:latin typeface="Tahoma"/>
                <a:cs typeface="Tahoma"/>
              </a:rPr>
              <a:t>государственно- </a:t>
            </a:r>
            <a:r>
              <a:rPr sz="2000" spc="75" dirty="0">
                <a:solidFill>
                  <a:srgbClr val="595959"/>
                </a:solidFill>
                <a:latin typeface="Tahoma"/>
                <a:cs typeface="Tahoma"/>
              </a:rPr>
              <a:t>властные</a:t>
            </a:r>
            <a:r>
              <a:rPr sz="20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полномочия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350" dirty="0">
                <a:solidFill>
                  <a:srgbClr val="595959"/>
                </a:solidFill>
                <a:latin typeface="Tahoma"/>
                <a:cs typeface="Tahoma"/>
              </a:rPr>
              <a:t>сфере</a:t>
            </a:r>
            <a:r>
              <a:rPr sz="20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595959"/>
                </a:solidFill>
                <a:latin typeface="Tahoma"/>
                <a:cs typeface="Tahoma"/>
              </a:rPr>
              <a:t>жилищно-</a:t>
            </a:r>
            <a:r>
              <a:rPr sz="2000" spc="135" dirty="0">
                <a:solidFill>
                  <a:srgbClr val="595959"/>
                </a:solidFill>
                <a:latin typeface="Tahoma"/>
                <a:cs typeface="Tahoma"/>
              </a:rPr>
              <a:t>коммунального</a:t>
            </a:r>
            <a:endParaRPr sz="2000" dirty="0">
              <a:latin typeface="Tahoma"/>
              <a:cs typeface="Tahoma"/>
            </a:endParaRPr>
          </a:p>
          <a:p>
            <a:pPr marL="6985" algn="ctr">
              <a:lnSpc>
                <a:spcPct val="100000"/>
              </a:lnSpc>
            </a:pPr>
            <a:r>
              <a:rPr sz="2000" spc="-10" dirty="0">
                <a:solidFill>
                  <a:srgbClr val="595959"/>
                </a:solidFill>
                <a:latin typeface="Tahoma"/>
                <a:cs typeface="Tahoma"/>
              </a:rPr>
              <a:t>хозяйства;</a:t>
            </a:r>
            <a:endParaRPr sz="2000" dirty="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1010"/>
              </a:spcBef>
            </a:pPr>
            <a:r>
              <a:rPr sz="2000" dirty="0">
                <a:solidFill>
                  <a:srgbClr val="E78711"/>
                </a:solidFill>
                <a:latin typeface="Tahoma"/>
                <a:cs typeface="Tahoma"/>
              </a:rPr>
              <a:t>-</a:t>
            </a:r>
            <a:r>
              <a:rPr sz="2000" spc="-80" dirty="0">
                <a:solidFill>
                  <a:srgbClr val="E78711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595959"/>
                </a:solidFill>
                <a:latin typeface="Tahoma"/>
                <a:cs typeface="Tahoma"/>
              </a:rPr>
              <a:t>территориальные</a:t>
            </a:r>
            <a:r>
              <a:rPr sz="2000" spc="-1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595959"/>
                </a:solidFill>
                <a:latin typeface="Tahoma"/>
                <a:cs typeface="Tahoma"/>
              </a:rPr>
              <a:t>центры</a:t>
            </a:r>
            <a:r>
              <a:rPr sz="2000" spc="-1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35" dirty="0">
                <a:solidFill>
                  <a:srgbClr val="595959"/>
                </a:solidFill>
                <a:latin typeface="Tahoma"/>
                <a:cs typeface="Tahoma"/>
              </a:rPr>
              <a:t>социального</a:t>
            </a:r>
            <a:r>
              <a:rPr sz="20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обслуживания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595959"/>
                </a:solidFill>
                <a:latin typeface="Tahoma"/>
                <a:cs typeface="Tahoma"/>
              </a:rPr>
              <a:t>населения.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1781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06748" y="479805"/>
            <a:ext cx="668528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55115" marR="5080" indent="-1543050">
              <a:lnSpc>
                <a:spcPct val="100000"/>
              </a:lnSpc>
              <a:spcBef>
                <a:spcPts val="100"/>
              </a:spcBef>
            </a:pPr>
            <a:r>
              <a:rPr spc="335" dirty="0"/>
              <a:t>Место</a:t>
            </a:r>
            <a:r>
              <a:rPr spc="-120" dirty="0"/>
              <a:t> </a:t>
            </a:r>
            <a:r>
              <a:rPr spc="150" dirty="0"/>
              <a:t>установления</a:t>
            </a:r>
            <a:r>
              <a:rPr spc="-95" dirty="0"/>
              <a:t> </a:t>
            </a:r>
            <a:r>
              <a:rPr spc="225" dirty="0" err="1"/>
              <a:t>опеки</a:t>
            </a:r>
            <a:r>
              <a:rPr spc="-114" dirty="0"/>
              <a:t> </a:t>
            </a:r>
            <a:br>
              <a:rPr lang="ru-RU" spc="-114" dirty="0"/>
            </a:br>
            <a:r>
              <a:rPr spc="130" dirty="0"/>
              <a:t>и </a:t>
            </a:r>
            <a:r>
              <a:rPr spc="100" dirty="0"/>
              <a:t>попечительства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26460" y="2053208"/>
            <a:ext cx="8239759" cy="31681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6515" marR="48260" algn="ctr">
              <a:lnSpc>
                <a:spcPct val="100000"/>
              </a:lnSpc>
              <a:spcBef>
                <a:spcPts val="105"/>
              </a:spcBef>
            </a:pPr>
            <a:r>
              <a:rPr sz="2000" spc="190" dirty="0">
                <a:solidFill>
                  <a:srgbClr val="595959"/>
                </a:solidFill>
                <a:latin typeface="Tahoma"/>
                <a:cs typeface="Tahoma"/>
              </a:rPr>
              <a:t>Опека</a:t>
            </a:r>
            <a:r>
              <a:rPr sz="20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55" dirty="0">
                <a:solidFill>
                  <a:srgbClr val="595959"/>
                </a:solidFill>
                <a:latin typeface="Tahoma"/>
                <a:cs typeface="Tahoma"/>
              </a:rPr>
              <a:t>попечительство</a:t>
            </a:r>
            <a:r>
              <a:rPr sz="20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595959"/>
                </a:solidFill>
                <a:latin typeface="Tahoma"/>
                <a:cs typeface="Tahoma"/>
              </a:rPr>
              <a:t>устанавливаются</a:t>
            </a:r>
            <a:r>
              <a:rPr sz="20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595959"/>
                </a:solidFill>
                <a:latin typeface="Tahoma"/>
                <a:cs typeface="Tahoma"/>
              </a:rPr>
              <a:t>по</a:t>
            </a:r>
            <a:r>
              <a:rPr sz="20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90" dirty="0">
                <a:solidFill>
                  <a:srgbClr val="595959"/>
                </a:solidFill>
                <a:latin typeface="Tahoma"/>
                <a:cs typeface="Tahoma"/>
              </a:rPr>
              <a:t>месту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45" dirty="0">
                <a:solidFill>
                  <a:srgbClr val="595959"/>
                </a:solidFill>
                <a:latin typeface="Tahoma"/>
                <a:cs typeface="Tahoma"/>
              </a:rPr>
              <a:t>жительства </a:t>
            </a: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лица,</a:t>
            </a:r>
            <a:r>
              <a:rPr sz="20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60" dirty="0">
                <a:solidFill>
                  <a:srgbClr val="595959"/>
                </a:solidFill>
                <a:latin typeface="Tahoma"/>
                <a:cs typeface="Tahoma"/>
              </a:rPr>
              <a:t>подлежащего</a:t>
            </a:r>
            <a:r>
              <a:rPr sz="20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55" dirty="0">
                <a:solidFill>
                  <a:srgbClr val="595959"/>
                </a:solidFill>
                <a:latin typeface="Tahoma"/>
                <a:cs typeface="Tahoma"/>
              </a:rPr>
              <a:t>опеке</a:t>
            </a:r>
            <a:r>
              <a:rPr sz="20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" dirty="0">
                <a:solidFill>
                  <a:srgbClr val="595959"/>
                </a:solidFill>
                <a:latin typeface="Tahoma"/>
                <a:cs typeface="Tahoma"/>
              </a:rPr>
              <a:t>попечительству,</a:t>
            </a:r>
            <a:r>
              <a:rPr sz="20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595959"/>
                </a:solidFill>
                <a:latin typeface="Tahoma"/>
                <a:cs typeface="Tahoma"/>
              </a:rPr>
              <a:t>по</a:t>
            </a:r>
            <a:r>
              <a:rPr sz="2000" spc="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80" dirty="0">
                <a:solidFill>
                  <a:srgbClr val="595959"/>
                </a:solidFill>
                <a:latin typeface="Tahoma"/>
                <a:cs typeface="Tahoma"/>
              </a:rPr>
              <a:t>месту </a:t>
            </a:r>
            <a:r>
              <a:rPr sz="2000" spc="50" dirty="0">
                <a:solidFill>
                  <a:srgbClr val="595959"/>
                </a:solidFill>
                <a:latin typeface="Tahoma"/>
                <a:cs typeface="Tahoma"/>
              </a:rPr>
              <a:t>жительства</a:t>
            </a:r>
            <a:r>
              <a:rPr sz="2000" spc="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595959"/>
                </a:solidFill>
                <a:latin typeface="Tahoma"/>
                <a:cs typeface="Tahoma"/>
              </a:rPr>
              <a:t>опекуна,</a:t>
            </a:r>
            <a:r>
              <a:rPr sz="2000" spc="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попечителя,</a:t>
            </a:r>
            <a:r>
              <a:rPr sz="2000" spc="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595959"/>
                </a:solidFill>
                <a:latin typeface="Tahoma"/>
                <a:cs typeface="Tahoma"/>
              </a:rPr>
              <a:t>если</a:t>
            </a:r>
            <a:r>
              <a:rPr sz="2000" spc="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это</a:t>
            </a:r>
            <a:r>
              <a:rPr sz="2000" spc="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отвечает</a:t>
            </a:r>
            <a:r>
              <a:rPr sz="2000" spc="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204" dirty="0">
                <a:solidFill>
                  <a:srgbClr val="595959"/>
                </a:solidFill>
                <a:latin typeface="Tahoma"/>
                <a:cs typeface="Tahoma"/>
              </a:rPr>
              <a:t>интересам </a:t>
            </a:r>
            <a:r>
              <a:rPr sz="2000" spc="80" dirty="0">
                <a:solidFill>
                  <a:srgbClr val="595959"/>
                </a:solidFill>
                <a:latin typeface="Tahoma"/>
                <a:cs typeface="Tahoma"/>
              </a:rPr>
              <a:t>подопечного.</a:t>
            </a:r>
            <a:endParaRPr sz="20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989"/>
              </a:spcBef>
            </a:pPr>
            <a:endParaRPr sz="2000" dirty="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2000" spc="190" dirty="0">
                <a:solidFill>
                  <a:srgbClr val="595959"/>
                </a:solidFill>
                <a:latin typeface="Tahoma"/>
                <a:cs typeface="Tahoma"/>
              </a:rPr>
              <a:t>Опека</a:t>
            </a:r>
            <a:r>
              <a:rPr sz="20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20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55" dirty="0">
                <a:solidFill>
                  <a:srgbClr val="595959"/>
                </a:solidFill>
                <a:latin typeface="Tahoma"/>
                <a:cs typeface="Tahoma"/>
              </a:rPr>
              <a:t>попечительство</a:t>
            </a:r>
            <a:r>
              <a:rPr sz="20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595959"/>
                </a:solidFill>
                <a:latin typeface="Tahoma"/>
                <a:cs typeface="Tahoma"/>
              </a:rPr>
              <a:t>устанавливаются</a:t>
            </a:r>
            <a:r>
              <a:rPr sz="20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595959"/>
                </a:solidFill>
                <a:latin typeface="Tahoma"/>
                <a:cs typeface="Tahoma"/>
              </a:rPr>
              <a:t>по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95" dirty="0">
                <a:solidFill>
                  <a:srgbClr val="595959"/>
                </a:solidFill>
                <a:latin typeface="Tahoma"/>
                <a:cs typeface="Tahoma"/>
              </a:rPr>
              <a:t>решению</a:t>
            </a:r>
            <a:r>
              <a:rPr sz="2000" spc="-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595959"/>
                </a:solidFill>
                <a:latin typeface="Tahoma"/>
                <a:cs typeface="Tahoma"/>
              </a:rPr>
              <a:t>органов</a:t>
            </a:r>
            <a:endParaRPr sz="2000" dirty="0">
              <a:latin typeface="Tahoma"/>
              <a:cs typeface="Tahoma"/>
            </a:endParaRPr>
          </a:p>
          <a:p>
            <a:pPr marL="2540" algn="ctr">
              <a:lnSpc>
                <a:spcPct val="100000"/>
              </a:lnSpc>
            </a:pPr>
            <a:r>
              <a:rPr sz="2000" spc="120" dirty="0">
                <a:solidFill>
                  <a:srgbClr val="595959"/>
                </a:solidFill>
                <a:latin typeface="Tahoma"/>
                <a:cs typeface="Tahoma"/>
              </a:rPr>
              <a:t>опеки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20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50" dirty="0">
                <a:solidFill>
                  <a:srgbClr val="595959"/>
                </a:solidFill>
                <a:latin typeface="Tahoma"/>
                <a:cs typeface="Tahoma"/>
              </a:rPr>
              <a:t>попечительства</a:t>
            </a:r>
            <a:endParaRPr sz="2000" dirty="0">
              <a:latin typeface="Tahoma"/>
              <a:cs typeface="Tahoma"/>
            </a:endParaRPr>
          </a:p>
          <a:p>
            <a:pPr marL="3175" algn="ctr">
              <a:lnSpc>
                <a:spcPct val="100000"/>
              </a:lnSpc>
              <a:spcBef>
                <a:spcPts val="1000"/>
              </a:spcBef>
            </a:pP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(</a:t>
            </a:r>
            <a:r>
              <a:rPr sz="1600" spc="-10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6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10" dirty="0" err="1">
                <a:solidFill>
                  <a:srgbClr val="595959"/>
                </a:solidFill>
                <a:latin typeface="Tahoma"/>
                <a:cs typeface="Tahoma"/>
              </a:rPr>
              <a:t>городе</a:t>
            </a:r>
            <a:r>
              <a:rPr sz="16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lang="ru-RU" sz="1600" spc="135" dirty="0">
                <a:solidFill>
                  <a:srgbClr val="595959"/>
                </a:solidFill>
                <a:latin typeface="Tahoma"/>
                <a:cs typeface="Tahoma"/>
              </a:rPr>
              <a:t>Солигорске и Солигорском районе</a:t>
            </a:r>
            <a:r>
              <a:rPr sz="16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10" dirty="0" err="1">
                <a:solidFill>
                  <a:srgbClr val="595959"/>
                </a:solidFill>
                <a:latin typeface="Tahoma"/>
                <a:cs typeface="Tahoma"/>
              </a:rPr>
              <a:t>по</a:t>
            </a:r>
            <a:r>
              <a:rPr sz="16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50" dirty="0" err="1">
                <a:solidFill>
                  <a:srgbClr val="595959"/>
                </a:solidFill>
                <a:latin typeface="Tahoma"/>
                <a:cs typeface="Tahoma"/>
              </a:rPr>
              <a:t>решению</a:t>
            </a:r>
            <a:r>
              <a:rPr lang="ru-RU" sz="1600" spc="150" dirty="0">
                <a:solidFill>
                  <a:srgbClr val="595959"/>
                </a:solidFill>
                <a:latin typeface="Tahoma"/>
                <a:cs typeface="Tahoma"/>
              </a:rPr>
              <a:t> Солигорского</a:t>
            </a:r>
            <a:r>
              <a:rPr sz="16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25" dirty="0" err="1">
                <a:solidFill>
                  <a:srgbClr val="595959"/>
                </a:solidFill>
                <a:latin typeface="Tahoma"/>
                <a:cs typeface="Tahoma"/>
              </a:rPr>
              <a:t>районно</a:t>
            </a:r>
            <a:r>
              <a:rPr lang="ru-RU" sz="1600" spc="125" dirty="0" err="1">
                <a:solidFill>
                  <a:srgbClr val="595959"/>
                </a:solidFill>
                <a:latin typeface="Tahoma"/>
                <a:cs typeface="Tahoma"/>
              </a:rPr>
              <a:t>го</a:t>
            </a:r>
            <a:r>
              <a:rPr sz="16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lang="ru-RU" sz="1600" spc="95" dirty="0">
                <a:solidFill>
                  <a:srgbClr val="595959"/>
                </a:solidFill>
                <a:latin typeface="Tahoma"/>
                <a:cs typeface="Tahoma"/>
              </a:rPr>
              <a:t>исполнительного комитета</a:t>
            </a:r>
            <a:r>
              <a:rPr sz="2000" spc="95" dirty="0">
                <a:solidFill>
                  <a:srgbClr val="595959"/>
                </a:solidFill>
                <a:latin typeface="Tahoma"/>
                <a:cs typeface="Tahoma"/>
              </a:rPr>
              <a:t>).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7776"/>
            <a:ext cx="87395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pc="195" dirty="0"/>
              <a:t>Назначение</a:t>
            </a:r>
            <a:r>
              <a:rPr spc="-110" dirty="0"/>
              <a:t> </a:t>
            </a:r>
            <a:r>
              <a:rPr spc="240" dirty="0"/>
              <a:t>опекуна</a:t>
            </a:r>
            <a:r>
              <a:rPr spc="-110" dirty="0"/>
              <a:t> </a:t>
            </a:r>
            <a:r>
              <a:rPr spc="114" dirty="0"/>
              <a:t>или</a:t>
            </a:r>
            <a:r>
              <a:rPr spc="-105" dirty="0"/>
              <a:t> </a:t>
            </a:r>
            <a:r>
              <a:rPr spc="60" dirty="0"/>
              <a:t>попечителя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62377" y="503936"/>
            <a:ext cx="9371330" cy="60548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800" spc="165" dirty="0">
                <a:solidFill>
                  <a:srgbClr val="262626"/>
                </a:solidFill>
                <a:latin typeface="Tahoma"/>
                <a:cs typeface="Tahoma"/>
              </a:rPr>
              <a:t>Опекун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90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8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55" dirty="0">
                <a:solidFill>
                  <a:srgbClr val="262626"/>
                </a:solidFill>
                <a:latin typeface="Tahoma"/>
                <a:cs typeface="Tahoma"/>
              </a:rPr>
              <a:t>попечитель</a:t>
            </a:r>
            <a:r>
              <a:rPr sz="28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25" dirty="0">
                <a:solidFill>
                  <a:srgbClr val="262626"/>
                </a:solidFill>
                <a:latin typeface="Tahoma"/>
                <a:cs typeface="Tahoma"/>
              </a:rPr>
              <a:t>может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быть</a:t>
            </a:r>
            <a:r>
              <a:rPr sz="28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30" dirty="0">
                <a:solidFill>
                  <a:srgbClr val="262626"/>
                </a:solidFill>
                <a:latin typeface="Tahoma"/>
                <a:cs typeface="Tahoma"/>
              </a:rPr>
              <a:t>назначен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Tahoma"/>
                <a:cs typeface="Tahoma"/>
              </a:rPr>
              <a:t>только </a:t>
            </a:r>
            <a:r>
              <a:rPr sz="2800" spc="515" dirty="0">
                <a:solidFill>
                  <a:srgbClr val="262626"/>
                </a:solidFill>
                <a:latin typeface="Tahoma"/>
                <a:cs typeface="Tahoma"/>
              </a:rPr>
              <a:t>с</a:t>
            </a:r>
            <a:r>
              <a:rPr sz="28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50" dirty="0">
                <a:solidFill>
                  <a:srgbClr val="262626"/>
                </a:solidFill>
                <a:latin typeface="Tahoma"/>
                <a:cs typeface="Tahoma"/>
              </a:rPr>
              <a:t>его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5" dirty="0">
                <a:solidFill>
                  <a:srgbClr val="262626"/>
                </a:solidFill>
                <a:latin typeface="Tahoma"/>
                <a:cs typeface="Tahoma"/>
              </a:rPr>
              <a:t>согласия.</a:t>
            </a:r>
            <a:endParaRPr sz="2800" dirty="0">
              <a:latin typeface="Tahoma"/>
              <a:cs typeface="Tahoma"/>
            </a:endParaRPr>
          </a:p>
          <a:p>
            <a:pPr marL="274320" marR="266700" algn="ctr">
              <a:lnSpc>
                <a:spcPct val="100000"/>
              </a:lnSpc>
              <a:spcBef>
                <a:spcPts val="3360"/>
              </a:spcBef>
            </a:pPr>
            <a:r>
              <a:rPr sz="2800" spc="165" dirty="0">
                <a:solidFill>
                  <a:srgbClr val="262626"/>
                </a:solidFill>
                <a:latin typeface="Tahoma"/>
                <a:cs typeface="Tahoma"/>
              </a:rPr>
              <a:t>Опекун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90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8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55" dirty="0">
                <a:solidFill>
                  <a:srgbClr val="262626"/>
                </a:solidFill>
                <a:latin typeface="Tahoma"/>
                <a:cs typeface="Tahoma"/>
              </a:rPr>
              <a:t>попечитель</a:t>
            </a:r>
            <a:r>
              <a:rPr sz="28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55" dirty="0">
                <a:solidFill>
                  <a:srgbClr val="262626"/>
                </a:solidFill>
                <a:latin typeface="Tahoma"/>
                <a:cs typeface="Tahoma"/>
              </a:rPr>
              <a:t>должен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быть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30" dirty="0" err="1">
                <a:solidFill>
                  <a:srgbClr val="262626"/>
                </a:solidFill>
                <a:latin typeface="Tahoma"/>
                <a:cs typeface="Tahoma"/>
              </a:rPr>
              <a:t>назначен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800" spc="-8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800" spc="185" dirty="0" err="1">
                <a:solidFill>
                  <a:srgbClr val="262626"/>
                </a:solidFill>
                <a:latin typeface="Tahoma"/>
                <a:cs typeface="Tahoma"/>
              </a:rPr>
              <a:t>не</a:t>
            </a:r>
            <a:r>
              <a:rPr sz="2800" spc="1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60" dirty="0">
                <a:solidFill>
                  <a:srgbClr val="262626"/>
                </a:solidFill>
                <a:latin typeface="Tahoma"/>
                <a:cs typeface="Tahoma"/>
              </a:rPr>
              <a:t>позднее</a:t>
            </a:r>
            <a:r>
              <a:rPr sz="28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75" dirty="0">
                <a:solidFill>
                  <a:srgbClr val="262626"/>
                </a:solidFill>
                <a:latin typeface="Tahoma"/>
                <a:cs typeface="Tahoma"/>
              </a:rPr>
              <a:t>месячного</a:t>
            </a:r>
            <a:r>
              <a:rPr sz="28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320" dirty="0">
                <a:solidFill>
                  <a:srgbClr val="262626"/>
                </a:solidFill>
                <a:latin typeface="Tahoma"/>
                <a:cs typeface="Tahoma"/>
              </a:rPr>
              <a:t>срока</a:t>
            </a:r>
            <a:r>
              <a:rPr sz="2800" spc="-1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405" dirty="0">
                <a:solidFill>
                  <a:srgbClr val="262626"/>
                </a:solidFill>
                <a:latin typeface="Tahoma"/>
                <a:cs typeface="Tahoma"/>
              </a:rPr>
              <a:t>со</a:t>
            </a:r>
            <a:r>
              <a:rPr sz="28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дня,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35" dirty="0">
                <a:solidFill>
                  <a:srgbClr val="262626"/>
                </a:solidFill>
                <a:latin typeface="Tahoma"/>
                <a:cs typeface="Tahoma"/>
              </a:rPr>
              <a:t>когда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70" dirty="0">
                <a:solidFill>
                  <a:srgbClr val="262626"/>
                </a:solidFill>
                <a:latin typeface="Tahoma"/>
                <a:cs typeface="Tahoma"/>
              </a:rPr>
              <a:t>органу опеки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8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85" dirty="0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00" dirty="0">
                <a:solidFill>
                  <a:srgbClr val="262626"/>
                </a:solidFill>
                <a:latin typeface="Tahoma"/>
                <a:cs typeface="Tahoma"/>
              </a:rPr>
              <a:t>стало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10" dirty="0" err="1">
                <a:solidFill>
                  <a:srgbClr val="262626"/>
                </a:solidFill>
                <a:latin typeface="Tahoma"/>
                <a:cs typeface="Tahoma"/>
              </a:rPr>
              <a:t>известно</a:t>
            </a:r>
            <a:r>
              <a:rPr sz="28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800" spc="-7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800" spc="254" dirty="0">
                <a:solidFill>
                  <a:srgbClr val="262626"/>
                </a:solidFill>
                <a:latin typeface="Tahoma"/>
                <a:cs typeface="Tahoma"/>
              </a:rPr>
              <a:t>о</a:t>
            </a:r>
            <a:r>
              <a:rPr lang="ru-RU" sz="2800" dirty="0">
                <a:latin typeface="Tahoma"/>
                <a:cs typeface="Tahoma"/>
              </a:rPr>
              <a:t> </a:t>
            </a:r>
            <a:r>
              <a:rPr sz="2800" spc="225" dirty="0" err="1">
                <a:solidFill>
                  <a:srgbClr val="262626"/>
                </a:solidFill>
                <a:latin typeface="Tahoma"/>
                <a:cs typeface="Tahoma"/>
              </a:rPr>
              <a:t>необходимости</a:t>
            </a:r>
            <a:r>
              <a:rPr sz="28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05" dirty="0">
                <a:solidFill>
                  <a:srgbClr val="262626"/>
                </a:solidFill>
                <a:latin typeface="Tahoma"/>
                <a:cs typeface="Tahoma"/>
              </a:rPr>
              <a:t>установления</a:t>
            </a:r>
            <a:r>
              <a:rPr sz="28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60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8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60" dirty="0">
                <a:solidFill>
                  <a:srgbClr val="262626"/>
                </a:solidFill>
                <a:latin typeface="Tahoma"/>
                <a:cs typeface="Tahoma"/>
              </a:rPr>
              <a:t>или попечительства.</a:t>
            </a:r>
            <a:endParaRPr sz="2800" dirty="0">
              <a:latin typeface="Tahoma"/>
              <a:cs typeface="Tahoma"/>
            </a:endParaRPr>
          </a:p>
          <a:p>
            <a:pPr marL="862965" marR="854075" indent="234315" algn="ctr">
              <a:lnSpc>
                <a:spcPct val="100000"/>
              </a:lnSpc>
              <a:spcBef>
                <a:spcPts val="3360"/>
              </a:spcBef>
            </a:pPr>
            <a:r>
              <a:rPr sz="2800" spc="215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04" dirty="0">
                <a:solidFill>
                  <a:srgbClr val="262626"/>
                </a:solidFill>
                <a:latin typeface="Tahoma"/>
                <a:cs typeface="Tahoma"/>
              </a:rPr>
              <a:t>основании</a:t>
            </a:r>
            <a:r>
              <a:rPr sz="28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04" dirty="0">
                <a:solidFill>
                  <a:srgbClr val="262626"/>
                </a:solidFill>
                <a:latin typeface="Tahoma"/>
                <a:cs typeface="Tahoma"/>
              </a:rPr>
              <a:t>решения</a:t>
            </a:r>
            <a:r>
              <a:rPr sz="28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25" dirty="0">
                <a:solidFill>
                  <a:srgbClr val="262626"/>
                </a:solidFill>
                <a:latin typeface="Tahoma"/>
                <a:cs typeface="Tahoma"/>
              </a:rPr>
              <a:t>органа</a:t>
            </a:r>
            <a:r>
              <a:rPr sz="28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60" dirty="0" err="1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8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800" spc="-6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800" spc="90" dirty="0">
                <a:solidFill>
                  <a:srgbClr val="262626"/>
                </a:solidFill>
                <a:latin typeface="Tahoma"/>
                <a:cs typeface="Tahoma"/>
              </a:rPr>
              <a:t>и </a:t>
            </a:r>
            <a:r>
              <a:rPr sz="2800" spc="80" dirty="0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28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305" dirty="0">
                <a:solidFill>
                  <a:srgbClr val="262626"/>
                </a:solidFill>
                <a:latin typeface="Tahoma"/>
                <a:cs typeface="Tahoma"/>
              </a:rPr>
              <a:t>о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35" dirty="0" err="1">
                <a:solidFill>
                  <a:srgbClr val="262626"/>
                </a:solidFill>
                <a:latin typeface="Tahoma"/>
                <a:cs typeface="Tahoma"/>
              </a:rPr>
              <a:t>назначении</a:t>
            </a:r>
            <a:r>
              <a:rPr lang="ru-RU"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75" dirty="0" err="1">
                <a:solidFill>
                  <a:srgbClr val="262626"/>
                </a:solidFill>
                <a:latin typeface="Tahoma"/>
                <a:cs typeface="Tahoma"/>
              </a:rPr>
              <a:t>гражданина</a:t>
            </a:r>
            <a:r>
              <a:rPr sz="2800" spc="1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29" dirty="0">
                <a:solidFill>
                  <a:srgbClr val="262626"/>
                </a:solidFill>
                <a:latin typeface="Tahoma"/>
                <a:cs typeface="Tahoma"/>
              </a:rPr>
              <a:t>опекуном</a:t>
            </a:r>
            <a:r>
              <a:rPr sz="28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90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55" dirty="0">
                <a:solidFill>
                  <a:srgbClr val="262626"/>
                </a:solidFill>
                <a:latin typeface="Tahoma"/>
                <a:cs typeface="Tahoma"/>
              </a:rPr>
              <a:t>попечителем</a:t>
            </a:r>
            <a:r>
              <a:rPr sz="28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350" dirty="0" err="1">
                <a:solidFill>
                  <a:srgbClr val="262626"/>
                </a:solidFill>
                <a:latin typeface="Tahoma"/>
                <a:cs typeface="Tahoma"/>
              </a:rPr>
              <a:t>ему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75" dirty="0" err="1">
                <a:solidFill>
                  <a:srgbClr val="262626"/>
                </a:solidFill>
                <a:latin typeface="Tahoma"/>
                <a:cs typeface="Tahoma"/>
              </a:rPr>
              <a:t>выдается</a:t>
            </a:r>
            <a:r>
              <a:rPr lang="ru-RU" sz="2800" dirty="0">
                <a:latin typeface="Tahoma"/>
                <a:cs typeface="Tahoma"/>
              </a:rPr>
              <a:t> </a:t>
            </a:r>
            <a:r>
              <a:rPr sz="2800" spc="190" dirty="0" err="1">
                <a:solidFill>
                  <a:srgbClr val="262626"/>
                </a:solidFill>
                <a:latin typeface="Tahoma"/>
                <a:cs typeface="Tahoma"/>
              </a:rPr>
              <a:t>удостоверение</a:t>
            </a:r>
            <a:r>
              <a:rPr sz="28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54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95" dirty="0">
                <a:solidFill>
                  <a:srgbClr val="262626"/>
                </a:solidFill>
                <a:latin typeface="Tahoma"/>
                <a:cs typeface="Tahoma"/>
              </a:rPr>
              <a:t>право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30" dirty="0">
                <a:solidFill>
                  <a:srgbClr val="262626"/>
                </a:solidFill>
                <a:latin typeface="Tahoma"/>
                <a:cs typeface="Tahoma"/>
              </a:rPr>
              <a:t>представления</a:t>
            </a:r>
            <a:r>
              <a:rPr sz="28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65" dirty="0">
                <a:solidFill>
                  <a:srgbClr val="262626"/>
                </a:solidFill>
                <a:latin typeface="Tahoma"/>
                <a:cs typeface="Tahoma"/>
              </a:rPr>
              <a:t>интересов </a:t>
            </a:r>
            <a:r>
              <a:rPr sz="2800" spc="105" dirty="0">
                <a:solidFill>
                  <a:srgbClr val="262626"/>
                </a:solidFill>
                <a:latin typeface="Tahoma"/>
                <a:cs typeface="Tahoma"/>
              </a:rPr>
              <a:t>подопечного.</a:t>
            </a:r>
            <a:endParaRPr sz="28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1781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9379" rIns="0" bIns="0" rtlCol="0">
            <a:spAutoFit/>
          </a:bodyPr>
          <a:lstStyle/>
          <a:p>
            <a:pPr marL="841375">
              <a:lnSpc>
                <a:spcPct val="100000"/>
              </a:lnSpc>
              <a:spcBef>
                <a:spcPts val="95"/>
              </a:spcBef>
            </a:pPr>
            <a:r>
              <a:rPr sz="4000" spc="229" dirty="0"/>
              <a:t>Выбор</a:t>
            </a:r>
            <a:r>
              <a:rPr sz="4000" spc="-120" dirty="0"/>
              <a:t> </a:t>
            </a:r>
            <a:r>
              <a:rPr sz="4000" spc="220" dirty="0"/>
              <a:t>опекуна,</a:t>
            </a:r>
            <a:r>
              <a:rPr sz="4000" spc="-105" dirty="0"/>
              <a:t> </a:t>
            </a:r>
            <a:r>
              <a:rPr sz="4000" spc="75" dirty="0"/>
              <a:t>попечителя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2668270" y="2036191"/>
            <a:ext cx="8686165" cy="3310983"/>
          </a:xfrm>
          <a:prstGeom prst="rect">
            <a:avLst/>
          </a:prstGeom>
        </p:spPr>
        <p:txBody>
          <a:bodyPr vert="horz" wrap="square" lIns="0" tIns="352882" rIns="0" bIns="0" rtlCol="0">
            <a:spAutoFit/>
          </a:bodyPr>
          <a:lstStyle/>
          <a:p>
            <a:pPr marL="127635" marR="50165" algn="ctr">
              <a:lnSpc>
                <a:spcPct val="100000"/>
              </a:lnSpc>
              <a:spcBef>
                <a:spcPts val="100"/>
              </a:spcBef>
            </a:pPr>
            <a:r>
              <a:rPr spc="140" dirty="0"/>
              <a:t>При</a:t>
            </a:r>
            <a:r>
              <a:rPr spc="-90" dirty="0"/>
              <a:t> </a:t>
            </a:r>
            <a:r>
              <a:rPr spc="145" dirty="0"/>
              <a:t>выборе</a:t>
            </a:r>
            <a:r>
              <a:rPr spc="-70" dirty="0"/>
              <a:t> </a:t>
            </a:r>
            <a:r>
              <a:rPr spc="160" dirty="0"/>
              <a:t>опекуна</a:t>
            </a:r>
            <a:r>
              <a:rPr spc="-70" dirty="0"/>
              <a:t> </a:t>
            </a:r>
            <a:r>
              <a:rPr spc="70" dirty="0"/>
              <a:t>или</a:t>
            </a:r>
            <a:r>
              <a:rPr spc="-95" dirty="0"/>
              <a:t> </a:t>
            </a:r>
            <a:r>
              <a:rPr spc="50" dirty="0"/>
              <a:t>попечителя</a:t>
            </a:r>
            <a:r>
              <a:rPr spc="-90" dirty="0"/>
              <a:t> </a:t>
            </a:r>
            <a:r>
              <a:rPr spc="165" dirty="0" err="1"/>
              <a:t>принимаются</a:t>
            </a:r>
            <a:r>
              <a:rPr spc="-80" dirty="0"/>
              <a:t> </a:t>
            </a:r>
            <a:br>
              <a:rPr lang="ru-RU" spc="-80" dirty="0"/>
            </a:br>
            <a:r>
              <a:rPr spc="35" dirty="0" err="1"/>
              <a:t>во</a:t>
            </a:r>
            <a:r>
              <a:rPr spc="35" dirty="0"/>
              <a:t> </a:t>
            </a:r>
            <a:r>
              <a:rPr spc="185" dirty="0"/>
              <a:t>внимание</a:t>
            </a:r>
            <a:r>
              <a:rPr spc="-50" dirty="0"/>
              <a:t> </a:t>
            </a:r>
            <a:r>
              <a:rPr spc="140" dirty="0"/>
              <a:t>его</a:t>
            </a:r>
            <a:r>
              <a:rPr spc="-30" dirty="0"/>
              <a:t> </a:t>
            </a:r>
            <a:r>
              <a:rPr dirty="0"/>
              <a:t>личные</a:t>
            </a:r>
            <a:r>
              <a:rPr spc="-50" dirty="0"/>
              <a:t> </a:t>
            </a:r>
            <a:r>
              <a:rPr spc="90" dirty="0"/>
              <a:t>качества,</a:t>
            </a:r>
            <a:r>
              <a:rPr spc="-55" dirty="0"/>
              <a:t> </a:t>
            </a:r>
            <a:r>
              <a:rPr spc="200" dirty="0" err="1"/>
              <a:t>способность</a:t>
            </a:r>
            <a:br>
              <a:rPr lang="ru-RU" spc="-30" dirty="0"/>
            </a:br>
            <a:r>
              <a:rPr spc="-50" dirty="0"/>
              <a:t>к </a:t>
            </a:r>
            <a:r>
              <a:rPr spc="80" dirty="0"/>
              <a:t>выполнению</a:t>
            </a:r>
            <a:r>
              <a:rPr spc="-70" dirty="0"/>
              <a:t> </a:t>
            </a:r>
            <a:r>
              <a:rPr spc="135" dirty="0"/>
              <a:t>обязанностей</a:t>
            </a:r>
            <a:r>
              <a:rPr spc="-85" dirty="0"/>
              <a:t> </a:t>
            </a:r>
            <a:r>
              <a:rPr spc="160" dirty="0"/>
              <a:t>опекуна</a:t>
            </a:r>
            <a:r>
              <a:rPr spc="-70" dirty="0"/>
              <a:t> </a:t>
            </a:r>
            <a:r>
              <a:rPr spc="75" dirty="0"/>
              <a:t>или</a:t>
            </a:r>
            <a:r>
              <a:rPr spc="-90" dirty="0"/>
              <a:t> </a:t>
            </a:r>
            <a:r>
              <a:rPr spc="-10" dirty="0"/>
              <a:t>попечителя, </a:t>
            </a:r>
            <a:r>
              <a:rPr spc="100" dirty="0"/>
              <a:t>отношения,</a:t>
            </a:r>
            <a:r>
              <a:rPr spc="-60" dirty="0"/>
              <a:t> </a:t>
            </a:r>
            <a:r>
              <a:rPr spc="204" dirty="0"/>
              <a:t>существующие</a:t>
            </a:r>
            <a:r>
              <a:rPr spc="-50" dirty="0"/>
              <a:t> </a:t>
            </a:r>
            <a:r>
              <a:rPr spc="220" dirty="0"/>
              <a:t>между</a:t>
            </a:r>
            <a:r>
              <a:rPr spc="-55" dirty="0"/>
              <a:t> </a:t>
            </a:r>
            <a:r>
              <a:rPr spc="170" dirty="0"/>
              <a:t>ним,</a:t>
            </a:r>
            <a:r>
              <a:rPr spc="-70" dirty="0"/>
              <a:t> </a:t>
            </a:r>
            <a:r>
              <a:rPr spc="165" dirty="0"/>
              <a:t>членами</a:t>
            </a:r>
            <a:r>
              <a:rPr spc="-85" dirty="0"/>
              <a:t> </a:t>
            </a:r>
            <a:r>
              <a:rPr spc="114" dirty="0"/>
              <a:t>его </a:t>
            </a:r>
            <a:r>
              <a:rPr spc="265" dirty="0"/>
              <a:t>семьи</a:t>
            </a:r>
            <a:r>
              <a:rPr spc="-105" dirty="0"/>
              <a:t> </a:t>
            </a:r>
            <a:r>
              <a:rPr spc="120" dirty="0"/>
              <a:t>и</a:t>
            </a:r>
            <a:r>
              <a:rPr spc="-85" dirty="0"/>
              <a:t> </a:t>
            </a:r>
            <a:r>
              <a:rPr spc="175" dirty="0"/>
              <a:t>лицом,</a:t>
            </a:r>
            <a:r>
              <a:rPr spc="-90" dirty="0"/>
              <a:t> </a:t>
            </a:r>
            <a:r>
              <a:rPr spc="204" dirty="0"/>
              <a:t>нуждающимся</a:t>
            </a:r>
            <a:r>
              <a:rPr spc="-70" dirty="0"/>
              <a:t> </a:t>
            </a:r>
            <a:r>
              <a:rPr spc="-145" dirty="0"/>
              <a:t>в</a:t>
            </a:r>
            <a:r>
              <a:rPr spc="-85" dirty="0"/>
              <a:t> </a:t>
            </a:r>
            <a:r>
              <a:rPr spc="190" dirty="0" err="1"/>
              <a:t>опеке</a:t>
            </a:r>
            <a:r>
              <a:rPr spc="-85" dirty="0"/>
              <a:t> </a:t>
            </a:r>
            <a:br>
              <a:rPr lang="ru-RU" spc="-85" dirty="0"/>
            </a:br>
            <a:r>
              <a:rPr spc="40" dirty="0" err="1"/>
              <a:t>или</a:t>
            </a:r>
            <a:r>
              <a:rPr lang="ru-RU" spc="40" dirty="0"/>
              <a:t> </a:t>
            </a:r>
            <a:r>
              <a:rPr spc="60" dirty="0" err="1"/>
              <a:t>попечительстве</a:t>
            </a:r>
            <a:r>
              <a:rPr spc="60" dirty="0"/>
              <a:t>,</a:t>
            </a:r>
            <a:r>
              <a:rPr spc="-85" dirty="0"/>
              <a:t> </a:t>
            </a:r>
            <a:r>
              <a:rPr spc="365" dirty="0"/>
              <a:t>а</a:t>
            </a:r>
            <a:r>
              <a:rPr spc="-85" dirty="0"/>
              <a:t> </a:t>
            </a:r>
            <a:r>
              <a:rPr spc="105" dirty="0"/>
              <a:t>также</a:t>
            </a:r>
            <a:r>
              <a:rPr spc="-70" dirty="0"/>
              <a:t> </a:t>
            </a:r>
            <a:r>
              <a:rPr spc="-160" dirty="0"/>
              <a:t>в</a:t>
            </a:r>
            <a:r>
              <a:rPr spc="-80" dirty="0"/>
              <a:t> </a:t>
            </a:r>
            <a:r>
              <a:rPr spc="100" dirty="0"/>
              <a:t>некоторых</a:t>
            </a:r>
            <a:r>
              <a:rPr spc="-60" dirty="0"/>
              <a:t> </a:t>
            </a:r>
            <a:r>
              <a:rPr spc="60" dirty="0"/>
              <a:t>случаях</a:t>
            </a:r>
            <a:r>
              <a:rPr spc="-85" dirty="0"/>
              <a:t> </a:t>
            </a:r>
            <a:r>
              <a:rPr spc="160" dirty="0"/>
              <a:t>желание </a:t>
            </a:r>
            <a:r>
              <a:rPr spc="110" dirty="0"/>
              <a:t>лица,</a:t>
            </a:r>
            <a:r>
              <a:rPr spc="-100" dirty="0"/>
              <a:t> </a:t>
            </a:r>
            <a:r>
              <a:rPr spc="170" dirty="0"/>
              <a:t>нуждающегося</a:t>
            </a:r>
            <a:r>
              <a:rPr spc="-70" dirty="0"/>
              <a:t> </a:t>
            </a:r>
            <a:r>
              <a:rPr spc="-160" dirty="0"/>
              <a:t>в</a:t>
            </a:r>
            <a:r>
              <a:rPr spc="-65" dirty="0"/>
              <a:t> </a:t>
            </a:r>
            <a:r>
              <a:rPr spc="190" dirty="0" err="1"/>
              <a:t>опеке</a:t>
            </a:r>
            <a:r>
              <a:rPr spc="-70" dirty="0"/>
              <a:t> </a:t>
            </a:r>
            <a:br>
              <a:rPr lang="ru-RU" spc="-70" dirty="0"/>
            </a:br>
            <a:r>
              <a:rPr spc="75" dirty="0" err="1"/>
              <a:t>или</a:t>
            </a:r>
            <a:r>
              <a:rPr spc="-90" dirty="0"/>
              <a:t> </a:t>
            </a:r>
            <a:r>
              <a:rPr spc="50" dirty="0"/>
              <a:t>попечительстве.</a:t>
            </a: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1781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56382" y="318642"/>
            <a:ext cx="755650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17775" marR="5080" indent="-2505710">
              <a:lnSpc>
                <a:spcPct val="100000"/>
              </a:lnSpc>
              <a:spcBef>
                <a:spcPts val="95"/>
              </a:spcBef>
            </a:pPr>
            <a:r>
              <a:rPr sz="2800" spc="150" dirty="0"/>
              <a:t>Лица,</a:t>
            </a:r>
            <a:r>
              <a:rPr sz="2800" spc="-114" dirty="0"/>
              <a:t> </a:t>
            </a:r>
            <a:r>
              <a:rPr sz="2800" spc="330" dirty="0"/>
              <a:t>имеющие</a:t>
            </a:r>
            <a:r>
              <a:rPr sz="2800" spc="-90" dirty="0"/>
              <a:t> </a:t>
            </a:r>
            <a:r>
              <a:rPr sz="2800" spc="195" dirty="0"/>
              <a:t>право</a:t>
            </a:r>
            <a:r>
              <a:rPr sz="2800" spc="-95" dirty="0"/>
              <a:t> </a:t>
            </a:r>
            <a:r>
              <a:rPr sz="2800" dirty="0"/>
              <a:t>быть</a:t>
            </a:r>
            <a:r>
              <a:rPr sz="2800" spc="-100" dirty="0"/>
              <a:t> </a:t>
            </a:r>
            <a:r>
              <a:rPr sz="2800" spc="235" dirty="0"/>
              <a:t>опекунами</a:t>
            </a:r>
            <a:r>
              <a:rPr sz="2800" spc="-80" dirty="0"/>
              <a:t> </a:t>
            </a:r>
            <a:r>
              <a:rPr sz="2800" spc="90" dirty="0"/>
              <a:t>и попечителями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2301620" y="1209114"/>
            <a:ext cx="9355455" cy="5567999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1900" spc="160" dirty="0">
                <a:solidFill>
                  <a:srgbClr val="595959"/>
                </a:solidFill>
                <a:latin typeface="Tahoma"/>
                <a:cs typeface="Tahoma"/>
              </a:rPr>
              <a:t>Опекунами</a:t>
            </a:r>
            <a:r>
              <a:rPr sz="19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19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65" dirty="0">
                <a:solidFill>
                  <a:srgbClr val="595959"/>
                </a:solidFill>
                <a:latin typeface="Tahoma"/>
                <a:cs typeface="Tahoma"/>
              </a:rPr>
              <a:t>попечителями</a:t>
            </a:r>
            <a:r>
              <a:rPr sz="19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0" dirty="0">
                <a:solidFill>
                  <a:srgbClr val="595959"/>
                </a:solidFill>
                <a:latin typeface="Tahoma"/>
                <a:cs typeface="Tahoma"/>
              </a:rPr>
              <a:t>могут</a:t>
            </a:r>
            <a:r>
              <a:rPr sz="19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быть</a:t>
            </a:r>
            <a:r>
              <a:rPr sz="19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b="1" spc="-110" dirty="0">
                <a:solidFill>
                  <a:srgbClr val="00AF4F"/>
                </a:solidFill>
                <a:latin typeface="Verdana"/>
                <a:cs typeface="Verdana"/>
              </a:rPr>
              <a:t>дееспособные</a:t>
            </a:r>
            <a:r>
              <a:rPr sz="1900" b="1" spc="-90" dirty="0">
                <a:solidFill>
                  <a:srgbClr val="00AF4F"/>
                </a:solidFill>
                <a:latin typeface="Verdana"/>
                <a:cs typeface="Verdana"/>
              </a:rPr>
              <a:t> </a:t>
            </a:r>
            <a:r>
              <a:rPr sz="1900" b="1" spc="-180" dirty="0">
                <a:solidFill>
                  <a:srgbClr val="00AF4F"/>
                </a:solidFill>
                <a:latin typeface="Verdana"/>
                <a:cs typeface="Verdana"/>
              </a:rPr>
              <a:t>лица</a:t>
            </a:r>
            <a:r>
              <a:rPr sz="1900" b="1" spc="-105" dirty="0">
                <a:solidFill>
                  <a:srgbClr val="00AF4F"/>
                </a:solidFill>
                <a:latin typeface="Verdana"/>
                <a:cs typeface="Verdana"/>
              </a:rPr>
              <a:t> </a:t>
            </a:r>
            <a:r>
              <a:rPr sz="1900" b="1" spc="-114" dirty="0">
                <a:solidFill>
                  <a:srgbClr val="00AF4F"/>
                </a:solidFill>
                <a:latin typeface="Verdana"/>
                <a:cs typeface="Verdana"/>
              </a:rPr>
              <a:t>обоего</a:t>
            </a:r>
            <a:r>
              <a:rPr sz="1900" b="1" spc="-90" dirty="0">
                <a:solidFill>
                  <a:srgbClr val="00AF4F"/>
                </a:solidFill>
                <a:latin typeface="Verdana"/>
                <a:cs typeface="Verdana"/>
              </a:rPr>
              <a:t> </a:t>
            </a:r>
            <a:r>
              <a:rPr sz="1900" b="1" spc="-10" dirty="0">
                <a:solidFill>
                  <a:srgbClr val="00AF4F"/>
                </a:solidFill>
                <a:latin typeface="Verdana"/>
                <a:cs typeface="Verdana"/>
              </a:rPr>
              <a:t>пола</a:t>
            </a:r>
            <a:r>
              <a:rPr sz="1900" spc="-10" dirty="0">
                <a:solidFill>
                  <a:srgbClr val="595959"/>
                </a:solidFill>
                <a:latin typeface="Tahoma"/>
                <a:cs typeface="Tahoma"/>
              </a:rPr>
              <a:t>,</a:t>
            </a:r>
            <a:endParaRPr sz="19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sz="1900" spc="100" dirty="0">
                <a:solidFill>
                  <a:srgbClr val="FF0000"/>
                </a:solidFill>
                <a:latin typeface="Tahoma"/>
                <a:cs typeface="Tahoma"/>
              </a:rPr>
              <a:t>за</a:t>
            </a:r>
            <a:r>
              <a:rPr sz="1900" spc="-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FF0000"/>
                </a:solidFill>
                <a:latin typeface="Tahoma"/>
                <a:cs typeface="Tahoma"/>
              </a:rPr>
              <a:t>исключением:</a:t>
            </a:r>
            <a:endParaRPr sz="1900" dirty="0">
              <a:latin typeface="Tahoma"/>
              <a:cs typeface="Tahoma"/>
            </a:endParaRPr>
          </a:p>
          <a:p>
            <a:pPr marL="158750" indent="-146050" algn="just">
              <a:lnSpc>
                <a:spcPct val="100000"/>
              </a:lnSpc>
              <a:spcBef>
                <a:spcPts val="550"/>
              </a:spcBef>
              <a:buChar char="-"/>
              <a:tabLst>
                <a:tab pos="158750" algn="l"/>
              </a:tabLst>
            </a:pP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лиц,</a:t>
            </a:r>
            <a:r>
              <a:rPr sz="1900" spc="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больных</a:t>
            </a:r>
            <a:r>
              <a:rPr sz="1900" spc="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25" dirty="0">
                <a:solidFill>
                  <a:srgbClr val="595959"/>
                </a:solidFill>
                <a:latin typeface="Tahoma"/>
                <a:cs typeface="Tahoma"/>
              </a:rPr>
              <a:t>хроническим</a:t>
            </a:r>
            <a:r>
              <a:rPr sz="1900" spc="1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20" dirty="0">
                <a:solidFill>
                  <a:srgbClr val="595959"/>
                </a:solidFill>
                <a:latin typeface="Tahoma"/>
                <a:cs typeface="Tahoma"/>
              </a:rPr>
              <a:t>алкоголизмом,</a:t>
            </a:r>
            <a:r>
              <a:rPr sz="1900" spc="10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55" dirty="0">
                <a:solidFill>
                  <a:srgbClr val="595959"/>
                </a:solidFill>
                <a:latin typeface="Tahoma"/>
                <a:cs typeface="Tahoma"/>
              </a:rPr>
              <a:t>наркоманией,</a:t>
            </a:r>
            <a:r>
              <a:rPr sz="1900" spc="1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05" dirty="0">
                <a:solidFill>
                  <a:srgbClr val="595959"/>
                </a:solidFill>
                <a:latin typeface="Tahoma"/>
                <a:cs typeface="Tahoma"/>
              </a:rPr>
              <a:t>токсикоманией;</a:t>
            </a:r>
            <a:endParaRPr sz="1900" dirty="0">
              <a:latin typeface="Tahoma"/>
              <a:cs typeface="Tahoma"/>
            </a:endParaRPr>
          </a:p>
          <a:p>
            <a:pPr marL="158750" indent="-146050" algn="just">
              <a:lnSpc>
                <a:spcPts val="2050"/>
              </a:lnSpc>
              <a:spcBef>
                <a:spcPts val="540"/>
              </a:spcBef>
              <a:buChar char="-"/>
              <a:tabLst>
                <a:tab pos="158750" algn="l"/>
              </a:tabLst>
            </a:pP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лиц,</a:t>
            </a:r>
            <a:r>
              <a:rPr sz="19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595959"/>
                </a:solidFill>
                <a:latin typeface="Tahoma"/>
                <a:cs typeface="Tahoma"/>
              </a:rPr>
              <a:t>которые</a:t>
            </a:r>
            <a:r>
              <a:rPr sz="1900" spc="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25" dirty="0">
                <a:solidFill>
                  <a:srgbClr val="595959"/>
                </a:solidFill>
                <a:latin typeface="Tahoma"/>
                <a:cs typeface="Tahoma"/>
              </a:rPr>
              <a:t>по</a:t>
            </a:r>
            <a:r>
              <a:rPr sz="19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10" dirty="0">
                <a:solidFill>
                  <a:srgbClr val="595959"/>
                </a:solidFill>
                <a:latin typeface="Tahoma"/>
                <a:cs typeface="Tahoma"/>
              </a:rPr>
              <a:t>состоянию</a:t>
            </a:r>
            <a:r>
              <a:rPr sz="1900" spc="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здоровья</a:t>
            </a:r>
            <a:r>
              <a:rPr sz="1900" spc="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40" dirty="0">
                <a:solidFill>
                  <a:srgbClr val="595959"/>
                </a:solidFill>
                <a:latin typeface="Tahoma"/>
                <a:cs typeface="Tahoma"/>
              </a:rPr>
              <a:t>не</a:t>
            </a:r>
            <a:r>
              <a:rPr sz="19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75" dirty="0">
                <a:solidFill>
                  <a:srgbClr val="595959"/>
                </a:solidFill>
                <a:latin typeface="Tahoma"/>
                <a:cs typeface="Tahoma"/>
              </a:rPr>
              <a:t>могут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70" dirty="0">
                <a:solidFill>
                  <a:srgbClr val="595959"/>
                </a:solidFill>
                <a:latin typeface="Tahoma"/>
                <a:cs typeface="Tahoma"/>
              </a:rPr>
              <a:t>осуществлять</a:t>
            </a:r>
            <a:r>
              <a:rPr sz="1900" spc="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45" dirty="0" err="1">
                <a:solidFill>
                  <a:srgbClr val="595959"/>
                </a:solidFill>
                <a:latin typeface="Tahoma"/>
                <a:cs typeface="Tahoma"/>
              </a:rPr>
              <a:t>права</a:t>
            </a:r>
            <a:r>
              <a:rPr sz="1900" spc="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1900" spc="5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1900" spc="35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lang="ru-RU" sz="1900" dirty="0">
                <a:latin typeface="Tahoma"/>
                <a:cs typeface="Tahoma"/>
              </a:rPr>
              <a:t> </a:t>
            </a:r>
            <a:r>
              <a:rPr sz="1900" spc="-25" dirty="0" err="1">
                <a:solidFill>
                  <a:srgbClr val="595959"/>
                </a:solidFill>
                <a:latin typeface="Tahoma"/>
                <a:cs typeface="Tahoma"/>
              </a:rPr>
              <a:t>выполнять</a:t>
            </a:r>
            <a:r>
              <a:rPr sz="1900" spc="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595959"/>
                </a:solidFill>
                <a:latin typeface="Tahoma"/>
                <a:cs typeface="Tahoma"/>
              </a:rPr>
              <a:t>обязанности</a:t>
            </a:r>
            <a:r>
              <a:rPr sz="1900" spc="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00" dirty="0">
                <a:solidFill>
                  <a:srgbClr val="595959"/>
                </a:solidFill>
                <a:latin typeface="Tahoma"/>
                <a:cs typeface="Tahoma"/>
              </a:rPr>
              <a:t>опекуна,</a:t>
            </a:r>
            <a:r>
              <a:rPr sz="1900" spc="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попечителя</a:t>
            </a:r>
            <a:r>
              <a:rPr sz="1900" spc="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55" dirty="0">
                <a:solidFill>
                  <a:srgbClr val="595959"/>
                </a:solidFill>
                <a:latin typeface="Tahoma"/>
                <a:cs typeface="Tahoma"/>
              </a:rPr>
              <a:t>(</a:t>
            </a:r>
            <a:r>
              <a:rPr sz="1400" spc="55" dirty="0">
                <a:solidFill>
                  <a:srgbClr val="595959"/>
                </a:solidFill>
                <a:latin typeface="Tahoma"/>
                <a:cs typeface="Tahoma"/>
              </a:rPr>
              <a:t>Перечень</a:t>
            </a:r>
            <a:r>
              <a:rPr sz="14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400" spc="80" dirty="0">
                <a:solidFill>
                  <a:srgbClr val="595959"/>
                </a:solidFill>
                <a:latin typeface="Tahoma"/>
                <a:cs typeface="Tahoma"/>
              </a:rPr>
              <a:t>заболеваний,</a:t>
            </a:r>
            <a:r>
              <a:rPr sz="14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400" spc="95" dirty="0">
                <a:solidFill>
                  <a:srgbClr val="595959"/>
                </a:solidFill>
                <a:latin typeface="Tahoma"/>
                <a:cs typeface="Tahoma"/>
              </a:rPr>
              <a:t>при</a:t>
            </a:r>
            <a:r>
              <a:rPr sz="14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Tahoma"/>
                <a:cs typeface="Tahoma"/>
              </a:rPr>
              <a:t>наличии</a:t>
            </a:r>
            <a:endParaRPr sz="1400" dirty="0">
              <a:latin typeface="Tahoma"/>
              <a:cs typeface="Tahoma"/>
            </a:endParaRPr>
          </a:p>
          <a:p>
            <a:pPr marL="12700" marR="1233805" algn="just">
              <a:lnSpc>
                <a:spcPct val="79000"/>
              </a:lnSpc>
              <a:spcBef>
                <a:spcPts val="190"/>
              </a:spcBef>
            </a:pPr>
            <a:r>
              <a:rPr sz="1400" spc="45" dirty="0">
                <a:solidFill>
                  <a:srgbClr val="595959"/>
                </a:solidFill>
                <a:latin typeface="Tahoma"/>
                <a:cs typeface="Tahoma"/>
              </a:rPr>
              <a:t>которых</a:t>
            </a:r>
            <a:r>
              <a:rPr sz="14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400" spc="95" dirty="0">
                <a:solidFill>
                  <a:srgbClr val="595959"/>
                </a:solidFill>
                <a:latin typeface="Tahoma"/>
                <a:cs typeface="Tahoma"/>
              </a:rPr>
              <a:t>лица</a:t>
            </a:r>
            <a:r>
              <a:rPr sz="14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400" spc="105" dirty="0">
                <a:solidFill>
                  <a:srgbClr val="595959"/>
                </a:solidFill>
                <a:latin typeface="Tahoma"/>
                <a:cs typeface="Tahoma"/>
              </a:rPr>
              <a:t>не</a:t>
            </a:r>
            <a:r>
              <a:rPr sz="14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400" spc="65" dirty="0">
                <a:solidFill>
                  <a:srgbClr val="595959"/>
                </a:solidFill>
                <a:latin typeface="Tahoma"/>
                <a:cs typeface="Tahoma"/>
              </a:rPr>
              <a:t>могут</a:t>
            </a:r>
            <a:r>
              <a:rPr sz="14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400" dirty="0">
                <a:solidFill>
                  <a:srgbClr val="595959"/>
                </a:solidFill>
                <a:latin typeface="Tahoma"/>
                <a:cs typeface="Tahoma"/>
              </a:rPr>
              <a:t>быть</a:t>
            </a:r>
            <a:r>
              <a:rPr sz="14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400" spc="114" dirty="0">
                <a:solidFill>
                  <a:srgbClr val="595959"/>
                </a:solidFill>
                <a:latin typeface="Tahoma"/>
                <a:cs typeface="Tahoma"/>
              </a:rPr>
              <a:t>опекунами</a:t>
            </a:r>
            <a:r>
              <a:rPr sz="14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400" spc="7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14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400" spc="45" dirty="0">
                <a:solidFill>
                  <a:srgbClr val="595959"/>
                </a:solidFill>
                <a:latin typeface="Tahoma"/>
                <a:cs typeface="Tahoma"/>
              </a:rPr>
              <a:t>попечителями,</a:t>
            </a:r>
            <a:r>
              <a:rPr sz="14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400" spc="60" dirty="0">
                <a:solidFill>
                  <a:srgbClr val="595959"/>
                </a:solidFill>
                <a:latin typeface="Tahoma"/>
                <a:cs typeface="Tahoma"/>
              </a:rPr>
              <a:t>устанавливается</a:t>
            </a:r>
            <a:r>
              <a:rPr sz="14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400" spc="95" dirty="0">
                <a:solidFill>
                  <a:srgbClr val="595959"/>
                </a:solidFill>
                <a:latin typeface="Tahoma"/>
                <a:cs typeface="Tahoma"/>
              </a:rPr>
              <a:t>Министерством </a:t>
            </a:r>
            <a:r>
              <a:rPr sz="1400" spc="45" dirty="0">
                <a:solidFill>
                  <a:srgbClr val="595959"/>
                </a:solidFill>
                <a:latin typeface="Tahoma"/>
                <a:cs typeface="Tahoma"/>
              </a:rPr>
              <a:t>здравоохранения)</a:t>
            </a:r>
            <a:r>
              <a:rPr sz="1800" spc="45" dirty="0">
                <a:solidFill>
                  <a:srgbClr val="595959"/>
                </a:solidFill>
                <a:latin typeface="Tahoma"/>
                <a:cs typeface="Tahoma"/>
              </a:rPr>
              <a:t>;</a:t>
            </a:r>
            <a:endParaRPr sz="1800" dirty="0">
              <a:latin typeface="Tahoma"/>
              <a:cs typeface="Tahoma"/>
            </a:endParaRPr>
          </a:p>
          <a:p>
            <a:pPr marL="158750" indent="-146050" algn="just">
              <a:lnSpc>
                <a:spcPct val="100000"/>
              </a:lnSpc>
              <a:spcBef>
                <a:spcPts val="535"/>
              </a:spcBef>
              <a:buChar char="-"/>
              <a:tabLst>
                <a:tab pos="158750" algn="l"/>
              </a:tabLst>
            </a:pP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лиц,</a:t>
            </a:r>
            <a:r>
              <a:rPr sz="19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75" dirty="0">
                <a:solidFill>
                  <a:srgbClr val="595959"/>
                </a:solidFill>
                <a:latin typeface="Tahoma"/>
                <a:cs typeface="Tahoma"/>
              </a:rPr>
              <a:t>лишенных</a:t>
            </a:r>
            <a:r>
              <a:rPr sz="1900" spc="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220" dirty="0">
                <a:solidFill>
                  <a:srgbClr val="595959"/>
                </a:solidFill>
                <a:latin typeface="Tahoma"/>
                <a:cs typeface="Tahoma"/>
              </a:rPr>
              <a:t>судом</a:t>
            </a:r>
            <a:r>
              <a:rPr sz="1900" spc="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0" dirty="0">
                <a:solidFill>
                  <a:srgbClr val="595959"/>
                </a:solidFill>
                <a:latin typeface="Tahoma"/>
                <a:cs typeface="Tahoma"/>
              </a:rPr>
              <a:t>родительских</a:t>
            </a:r>
            <a:r>
              <a:rPr sz="1900" spc="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50" dirty="0">
                <a:solidFill>
                  <a:srgbClr val="595959"/>
                </a:solidFill>
                <a:latin typeface="Tahoma"/>
                <a:cs typeface="Tahoma"/>
              </a:rPr>
              <a:t>прав;</a:t>
            </a:r>
            <a:endParaRPr sz="1900" dirty="0">
              <a:latin typeface="Tahoma"/>
              <a:cs typeface="Tahoma"/>
            </a:endParaRPr>
          </a:p>
          <a:p>
            <a:pPr marL="158750" indent="-146050" algn="just">
              <a:lnSpc>
                <a:spcPts val="2050"/>
              </a:lnSpc>
              <a:spcBef>
                <a:spcPts val="555"/>
              </a:spcBef>
              <a:buChar char="-"/>
              <a:tabLst>
                <a:tab pos="158750" algn="l"/>
              </a:tabLst>
            </a:pPr>
            <a:r>
              <a:rPr sz="1900" spc="65" dirty="0">
                <a:solidFill>
                  <a:srgbClr val="595959"/>
                </a:solidFill>
                <a:latin typeface="Tahoma"/>
                <a:cs typeface="Tahoma"/>
              </a:rPr>
              <a:t>бывших</a:t>
            </a:r>
            <a:r>
              <a:rPr sz="19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60" dirty="0">
                <a:solidFill>
                  <a:srgbClr val="595959"/>
                </a:solidFill>
                <a:latin typeface="Tahoma"/>
                <a:cs typeface="Tahoma"/>
              </a:rPr>
              <a:t>усыновителей,</a:t>
            </a:r>
            <a:r>
              <a:rPr sz="19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55" dirty="0">
                <a:solidFill>
                  <a:srgbClr val="595959"/>
                </a:solidFill>
                <a:latin typeface="Tahoma"/>
                <a:cs typeface="Tahoma"/>
              </a:rPr>
              <a:t>если</a:t>
            </a:r>
            <a:r>
              <a:rPr sz="19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95" dirty="0">
                <a:solidFill>
                  <a:srgbClr val="595959"/>
                </a:solidFill>
                <a:latin typeface="Tahoma"/>
                <a:cs typeface="Tahoma"/>
              </a:rPr>
              <a:t>усыновление</a:t>
            </a:r>
            <a:r>
              <a:rPr sz="19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90" dirty="0">
                <a:solidFill>
                  <a:srgbClr val="595959"/>
                </a:solidFill>
                <a:latin typeface="Tahoma"/>
                <a:cs typeface="Tahoma"/>
              </a:rPr>
              <a:t>было</a:t>
            </a:r>
            <a:r>
              <a:rPr sz="19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50" dirty="0">
                <a:solidFill>
                  <a:srgbClr val="595959"/>
                </a:solidFill>
                <a:latin typeface="Tahoma"/>
                <a:cs typeface="Tahoma"/>
              </a:rPr>
              <a:t>отменено</a:t>
            </a:r>
            <a:r>
              <a:rPr sz="19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0" dirty="0">
                <a:solidFill>
                  <a:srgbClr val="595959"/>
                </a:solidFill>
                <a:latin typeface="Tahoma"/>
                <a:cs typeface="Tahoma"/>
              </a:rPr>
              <a:t>вследствие</a:t>
            </a:r>
            <a:endParaRPr sz="1900" dirty="0">
              <a:latin typeface="Tahoma"/>
              <a:cs typeface="Tahoma"/>
            </a:endParaRPr>
          </a:p>
          <a:p>
            <a:pPr marL="12700" algn="just">
              <a:lnSpc>
                <a:spcPts val="2050"/>
              </a:lnSpc>
            </a:pPr>
            <a:r>
              <a:rPr sz="1900" spc="155" dirty="0">
                <a:solidFill>
                  <a:srgbClr val="595959"/>
                </a:solidFill>
                <a:latin typeface="Tahoma"/>
                <a:cs typeface="Tahoma"/>
              </a:rPr>
              <a:t>ненадлежащего</a:t>
            </a:r>
            <a:r>
              <a:rPr sz="1900" spc="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выполнения</a:t>
            </a:r>
            <a:r>
              <a:rPr sz="1900" spc="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05" dirty="0">
                <a:solidFill>
                  <a:srgbClr val="595959"/>
                </a:solidFill>
                <a:latin typeface="Tahoma"/>
                <a:cs typeface="Tahoma"/>
              </a:rPr>
              <a:t>усыновителем</a:t>
            </a:r>
            <a:r>
              <a:rPr sz="1900" spc="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95" dirty="0">
                <a:solidFill>
                  <a:srgbClr val="595959"/>
                </a:solidFill>
                <a:latin typeface="Tahoma"/>
                <a:cs typeface="Tahoma"/>
              </a:rPr>
              <a:t>своих</a:t>
            </a:r>
            <a:r>
              <a:rPr sz="1900" spc="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65" dirty="0">
                <a:solidFill>
                  <a:srgbClr val="595959"/>
                </a:solidFill>
                <a:latin typeface="Tahoma"/>
                <a:cs typeface="Tahoma"/>
              </a:rPr>
              <a:t>обязанностей;</a:t>
            </a:r>
            <a:endParaRPr sz="1900" dirty="0">
              <a:latin typeface="Tahoma"/>
              <a:cs typeface="Tahoma"/>
            </a:endParaRPr>
          </a:p>
          <a:p>
            <a:pPr marL="12700" marR="1501140" indent="146050" algn="just">
              <a:lnSpc>
                <a:spcPct val="80000"/>
              </a:lnSpc>
              <a:spcBef>
                <a:spcPts val="994"/>
              </a:spcBef>
              <a:buChar char="-"/>
              <a:tabLst>
                <a:tab pos="158750" algn="l"/>
              </a:tabLst>
            </a:pP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лиц,</a:t>
            </a:r>
            <a:r>
              <a:rPr sz="1900" spc="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0" dirty="0">
                <a:solidFill>
                  <a:srgbClr val="595959"/>
                </a:solidFill>
                <a:latin typeface="Tahoma"/>
                <a:cs typeface="Tahoma"/>
              </a:rPr>
              <a:t>отстраненных</a:t>
            </a:r>
            <a:r>
              <a:rPr sz="1900" spc="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от</a:t>
            </a:r>
            <a:r>
              <a:rPr sz="1900" spc="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95" dirty="0">
                <a:solidFill>
                  <a:srgbClr val="595959"/>
                </a:solidFill>
                <a:latin typeface="Tahoma"/>
                <a:cs typeface="Tahoma"/>
              </a:rPr>
              <a:t>обязанностей</a:t>
            </a:r>
            <a:r>
              <a:rPr sz="1900" spc="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20" dirty="0">
                <a:solidFill>
                  <a:srgbClr val="595959"/>
                </a:solidFill>
                <a:latin typeface="Tahoma"/>
                <a:cs typeface="Tahoma"/>
              </a:rPr>
              <a:t>опекуна</a:t>
            </a:r>
            <a:r>
              <a:rPr sz="1900" spc="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50" dirty="0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1900" spc="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 err="1">
                <a:solidFill>
                  <a:srgbClr val="595959"/>
                </a:solidFill>
                <a:latin typeface="Tahoma"/>
                <a:cs typeface="Tahoma"/>
              </a:rPr>
              <a:t>попечителя</a:t>
            </a:r>
            <a:r>
              <a:rPr sz="1900" spc="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1900" spc="70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1900" spc="70" dirty="0" err="1">
                <a:solidFill>
                  <a:srgbClr val="595959"/>
                </a:solidFill>
                <a:latin typeface="Tahoma"/>
                <a:cs typeface="Tahoma"/>
              </a:rPr>
              <a:t>за</a:t>
            </a:r>
            <a:r>
              <a:rPr sz="1900" spc="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75" dirty="0">
                <a:solidFill>
                  <a:srgbClr val="595959"/>
                </a:solidFill>
                <a:latin typeface="Tahoma"/>
                <a:cs typeface="Tahoma"/>
              </a:rPr>
              <a:t>ненадлежащее</a:t>
            </a:r>
            <a:r>
              <a:rPr sz="1900" spc="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70" dirty="0">
                <a:solidFill>
                  <a:srgbClr val="595959"/>
                </a:solidFill>
                <a:latin typeface="Tahoma"/>
                <a:cs typeface="Tahoma"/>
              </a:rPr>
              <a:t>выполнение</a:t>
            </a:r>
            <a:r>
              <a:rPr sz="1900" spc="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возложенных</a:t>
            </a:r>
            <a:r>
              <a:rPr sz="1900" spc="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70" dirty="0">
                <a:solidFill>
                  <a:srgbClr val="595959"/>
                </a:solidFill>
                <a:latin typeface="Tahoma"/>
                <a:cs typeface="Tahoma"/>
              </a:rPr>
              <a:t>на</a:t>
            </a:r>
            <a:r>
              <a:rPr sz="1900" spc="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них</a:t>
            </a:r>
            <a:r>
              <a:rPr sz="1900" spc="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70" dirty="0">
                <a:solidFill>
                  <a:srgbClr val="595959"/>
                </a:solidFill>
                <a:latin typeface="Tahoma"/>
                <a:cs typeface="Tahoma"/>
              </a:rPr>
              <a:t>обязанностей;</a:t>
            </a:r>
            <a:endParaRPr sz="1900" dirty="0">
              <a:latin typeface="Tahoma"/>
              <a:cs typeface="Tahoma"/>
            </a:endParaRPr>
          </a:p>
          <a:p>
            <a:pPr marL="12700" marR="577215" indent="146050" algn="just">
              <a:lnSpc>
                <a:spcPts val="1820"/>
              </a:lnSpc>
              <a:spcBef>
                <a:spcPts val="985"/>
              </a:spcBef>
              <a:buChar char="-"/>
              <a:tabLst>
                <a:tab pos="158750" algn="l"/>
              </a:tabLst>
            </a:pP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лиц,</a:t>
            </a:r>
            <a:r>
              <a:rPr sz="19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85" dirty="0">
                <a:solidFill>
                  <a:srgbClr val="595959"/>
                </a:solidFill>
                <a:latin typeface="Tahoma"/>
                <a:cs typeface="Tahoma"/>
              </a:rPr>
              <a:t>имеющих</a:t>
            </a:r>
            <a:r>
              <a:rPr sz="1900" spc="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40" dirty="0">
                <a:solidFill>
                  <a:srgbClr val="595959"/>
                </a:solidFill>
                <a:latin typeface="Tahoma"/>
                <a:cs typeface="Tahoma"/>
              </a:rPr>
              <a:t>судимость</a:t>
            </a:r>
            <a:r>
              <a:rPr sz="1900" spc="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00" dirty="0">
                <a:solidFill>
                  <a:srgbClr val="595959"/>
                </a:solidFill>
                <a:latin typeface="Tahoma"/>
                <a:cs typeface="Tahoma"/>
              </a:rPr>
              <a:t>за</a:t>
            </a:r>
            <a:r>
              <a:rPr sz="19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25" dirty="0">
                <a:solidFill>
                  <a:srgbClr val="595959"/>
                </a:solidFill>
                <a:latin typeface="Tahoma"/>
                <a:cs typeface="Tahoma"/>
              </a:rPr>
              <a:t>умышленные</a:t>
            </a:r>
            <a:r>
              <a:rPr sz="19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70" dirty="0">
                <a:solidFill>
                  <a:srgbClr val="595959"/>
                </a:solidFill>
                <a:latin typeface="Tahoma"/>
                <a:cs typeface="Tahoma"/>
              </a:rPr>
              <a:t>преступления,</a:t>
            </a:r>
            <a:r>
              <a:rPr sz="19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290" dirty="0">
                <a:solidFill>
                  <a:srgbClr val="595959"/>
                </a:solidFill>
                <a:latin typeface="Tahoma"/>
                <a:cs typeface="Tahoma"/>
              </a:rPr>
              <a:t>а</a:t>
            </a:r>
            <a:r>
              <a:rPr sz="19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0" dirty="0">
                <a:solidFill>
                  <a:srgbClr val="595959"/>
                </a:solidFill>
                <a:latin typeface="Tahoma"/>
                <a:cs typeface="Tahoma"/>
              </a:rPr>
              <a:t>также</a:t>
            </a:r>
            <a:r>
              <a:rPr sz="19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-20" dirty="0">
                <a:solidFill>
                  <a:srgbClr val="595959"/>
                </a:solidFill>
                <a:latin typeface="Tahoma"/>
                <a:cs typeface="Tahoma"/>
              </a:rPr>
              <a:t>лиц, </a:t>
            </a:r>
            <a:r>
              <a:rPr sz="1900" spc="114" dirty="0">
                <a:solidFill>
                  <a:srgbClr val="595959"/>
                </a:solidFill>
                <a:latin typeface="Tahoma"/>
                <a:cs typeface="Tahoma"/>
              </a:rPr>
              <a:t>осуждавшихся</a:t>
            </a:r>
            <a:r>
              <a:rPr sz="19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00" dirty="0">
                <a:solidFill>
                  <a:srgbClr val="595959"/>
                </a:solidFill>
                <a:latin typeface="Tahoma"/>
                <a:cs typeface="Tahoma"/>
              </a:rPr>
              <a:t>за</a:t>
            </a:r>
            <a:r>
              <a:rPr sz="19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25" dirty="0">
                <a:solidFill>
                  <a:srgbClr val="595959"/>
                </a:solidFill>
                <a:latin typeface="Tahoma"/>
                <a:cs typeface="Tahoma"/>
              </a:rPr>
              <a:t>умышленные</a:t>
            </a:r>
            <a:r>
              <a:rPr sz="19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тяжкие</a:t>
            </a:r>
            <a:r>
              <a:rPr sz="19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50" dirty="0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19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225" dirty="0">
                <a:solidFill>
                  <a:srgbClr val="595959"/>
                </a:solidFill>
                <a:latin typeface="Tahoma"/>
                <a:cs typeface="Tahoma"/>
              </a:rPr>
              <a:t>особо</a:t>
            </a:r>
            <a:r>
              <a:rPr sz="19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тяжкие</a:t>
            </a:r>
            <a:r>
              <a:rPr sz="19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70" dirty="0">
                <a:solidFill>
                  <a:srgbClr val="595959"/>
                </a:solidFill>
                <a:latin typeface="Tahoma"/>
                <a:cs typeface="Tahoma"/>
              </a:rPr>
              <a:t>преступления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против</a:t>
            </a:r>
            <a:r>
              <a:rPr sz="1900" spc="229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40" dirty="0">
                <a:solidFill>
                  <a:srgbClr val="595959"/>
                </a:solidFill>
                <a:latin typeface="Tahoma"/>
                <a:cs typeface="Tahoma"/>
              </a:rPr>
              <a:t>человека;</a:t>
            </a:r>
            <a:endParaRPr sz="1900" dirty="0">
              <a:latin typeface="Tahoma"/>
              <a:cs typeface="Tahoma"/>
            </a:endParaRPr>
          </a:p>
          <a:p>
            <a:pPr marL="12700" marR="705485" indent="146050" algn="just">
              <a:lnSpc>
                <a:spcPct val="80000"/>
              </a:lnSpc>
              <a:spcBef>
                <a:spcPts val="1035"/>
              </a:spcBef>
              <a:buChar char="-"/>
              <a:tabLst>
                <a:tab pos="158750" algn="l"/>
              </a:tabLst>
            </a:pP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лиц,</a:t>
            </a:r>
            <a:r>
              <a:rPr sz="19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55" dirty="0">
                <a:solidFill>
                  <a:srgbClr val="595959"/>
                </a:solidFill>
                <a:latin typeface="Tahoma"/>
                <a:cs typeface="Tahoma"/>
              </a:rPr>
              <a:t>дети</a:t>
            </a:r>
            <a:r>
              <a:rPr sz="19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50" dirty="0">
                <a:solidFill>
                  <a:srgbClr val="595959"/>
                </a:solidFill>
                <a:latin typeface="Tahoma"/>
                <a:cs typeface="Tahoma"/>
              </a:rPr>
              <a:t>которых</a:t>
            </a:r>
            <a:r>
              <a:rPr sz="1900" spc="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60" dirty="0">
                <a:solidFill>
                  <a:srgbClr val="595959"/>
                </a:solidFill>
                <a:latin typeface="Tahoma"/>
                <a:cs typeface="Tahoma"/>
              </a:rPr>
              <a:t>были</a:t>
            </a:r>
            <a:r>
              <a:rPr sz="19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75" dirty="0">
                <a:solidFill>
                  <a:srgbClr val="595959"/>
                </a:solidFill>
                <a:latin typeface="Tahoma"/>
                <a:cs typeface="Tahoma"/>
              </a:rPr>
              <a:t>признаны</a:t>
            </a:r>
            <a:r>
              <a:rPr sz="19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50" dirty="0">
                <a:solidFill>
                  <a:srgbClr val="595959"/>
                </a:solidFill>
                <a:latin typeface="Tahoma"/>
                <a:cs typeface="Tahoma"/>
              </a:rPr>
              <a:t>нуждающимися</a:t>
            </a:r>
            <a:r>
              <a:rPr sz="19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-12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9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05" dirty="0">
                <a:solidFill>
                  <a:srgbClr val="595959"/>
                </a:solidFill>
                <a:latin typeface="Tahoma"/>
                <a:cs typeface="Tahoma"/>
              </a:rPr>
              <a:t>государственной </a:t>
            </a:r>
            <a:r>
              <a:rPr sz="1900" spc="125" dirty="0">
                <a:solidFill>
                  <a:srgbClr val="595959"/>
                </a:solidFill>
                <a:latin typeface="Tahoma"/>
                <a:cs typeface="Tahoma"/>
              </a:rPr>
              <a:t>защите</a:t>
            </a:r>
            <a:r>
              <a:rPr sz="19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-12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9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связи</a:t>
            </a:r>
            <a:r>
              <a:rPr sz="19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350" dirty="0">
                <a:solidFill>
                  <a:srgbClr val="595959"/>
                </a:solidFill>
                <a:latin typeface="Tahoma"/>
                <a:cs typeface="Tahoma"/>
              </a:rPr>
              <a:t>с</a:t>
            </a:r>
            <a:r>
              <a:rPr sz="19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10" dirty="0">
                <a:solidFill>
                  <a:srgbClr val="595959"/>
                </a:solidFill>
                <a:latin typeface="Tahoma"/>
                <a:cs typeface="Tahoma"/>
              </a:rPr>
              <a:t>невыполнением</a:t>
            </a:r>
            <a:r>
              <a:rPr sz="19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50" dirty="0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19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80" dirty="0">
                <a:solidFill>
                  <a:srgbClr val="595959"/>
                </a:solidFill>
                <a:latin typeface="Tahoma"/>
                <a:cs typeface="Tahoma"/>
              </a:rPr>
              <a:t>ненадлежащим</a:t>
            </a:r>
            <a:r>
              <a:rPr sz="19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95" dirty="0">
                <a:solidFill>
                  <a:srgbClr val="595959"/>
                </a:solidFill>
                <a:latin typeface="Tahoma"/>
                <a:cs typeface="Tahoma"/>
              </a:rPr>
              <a:t>выполнением</a:t>
            </a:r>
            <a:endParaRPr sz="1900" dirty="0">
              <a:latin typeface="Tahoma"/>
              <a:cs typeface="Tahoma"/>
            </a:endParaRPr>
          </a:p>
          <a:p>
            <a:pPr marL="12700" algn="just">
              <a:lnSpc>
                <a:spcPts val="1825"/>
              </a:lnSpc>
            </a:pPr>
            <a:r>
              <a:rPr sz="1900" spc="135" dirty="0">
                <a:solidFill>
                  <a:srgbClr val="595959"/>
                </a:solidFill>
                <a:latin typeface="Tahoma"/>
                <a:cs typeface="Tahoma"/>
              </a:rPr>
              <a:t>данными</a:t>
            </a:r>
            <a:r>
              <a:rPr sz="19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65" dirty="0">
                <a:solidFill>
                  <a:srgbClr val="595959"/>
                </a:solidFill>
                <a:latin typeface="Tahoma"/>
                <a:cs typeface="Tahoma"/>
              </a:rPr>
              <a:t>лицами</a:t>
            </a:r>
            <a:r>
              <a:rPr sz="19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95" dirty="0">
                <a:solidFill>
                  <a:srgbClr val="595959"/>
                </a:solidFill>
                <a:latin typeface="Tahoma"/>
                <a:cs typeface="Tahoma"/>
              </a:rPr>
              <a:t>своих</a:t>
            </a:r>
            <a:r>
              <a:rPr sz="19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95" dirty="0">
                <a:solidFill>
                  <a:srgbClr val="595959"/>
                </a:solidFill>
                <a:latin typeface="Tahoma"/>
                <a:cs typeface="Tahoma"/>
              </a:rPr>
              <a:t>обязанностей</a:t>
            </a:r>
            <a:r>
              <a:rPr sz="1900" spc="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25" dirty="0">
                <a:solidFill>
                  <a:srgbClr val="595959"/>
                </a:solidFill>
                <a:latin typeface="Tahoma"/>
                <a:cs typeface="Tahoma"/>
              </a:rPr>
              <a:t>по</a:t>
            </a:r>
            <a:r>
              <a:rPr sz="19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95" dirty="0">
                <a:solidFill>
                  <a:srgbClr val="595959"/>
                </a:solidFill>
                <a:latin typeface="Tahoma"/>
                <a:cs typeface="Tahoma"/>
              </a:rPr>
              <a:t>воспитанию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19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70" dirty="0">
                <a:solidFill>
                  <a:srgbClr val="595959"/>
                </a:solidFill>
                <a:latin typeface="Tahoma"/>
                <a:cs typeface="Tahoma"/>
              </a:rPr>
              <a:t>содержанию</a:t>
            </a:r>
            <a:r>
              <a:rPr sz="19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55" dirty="0">
                <a:solidFill>
                  <a:srgbClr val="595959"/>
                </a:solidFill>
                <a:latin typeface="Tahoma"/>
                <a:cs typeface="Tahoma"/>
              </a:rPr>
              <a:t>детей.</a:t>
            </a:r>
            <a:endParaRPr sz="19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1781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18485" y="492709"/>
            <a:ext cx="7855584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86865" marR="5080" indent="-1574800">
              <a:lnSpc>
                <a:spcPct val="100000"/>
              </a:lnSpc>
              <a:spcBef>
                <a:spcPts val="95"/>
              </a:spcBef>
            </a:pPr>
            <a:r>
              <a:rPr sz="2800" spc="140" dirty="0"/>
              <a:t>Документы</a:t>
            </a:r>
            <a:r>
              <a:rPr sz="2800" spc="-90" dirty="0"/>
              <a:t> </a:t>
            </a:r>
            <a:r>
              <a:rPr sz="2800" spc="225" dirty="0"/>
              <a:t>необходимые</a:t>
            </a:r>
            <a:r>
              <a:rPr sz="2800" spc="-80" dirty="0"/>
              <a:t> </a:t>
            </a:r>
            <a:r>
              <a:rPr sz="2800" spc="-10" dirty="0"/>
              <a:t>для</a:t>
            </a:r>
            <a:r>
              <a:rPr sz="2800" spc="-110" dirty="0"/>
              <a:t> </a:t>
            </a:r>
            <a:r>
              <a:rPr sz="2800" spc="95" dirty="0"/>
              <a:t>установления </a:t>
            </a:r>
            <a:r>
              <a:rPr sz="2800" spc="160" dirty="0"/>
              <a:t>опеки</a:t>
            </a:r>
            <a:r>
              <a:rPr sz="2800" spc="-80" dirty="0"/>
              <a:t> </a:t>
            </a:r>
            <a:r>
              <a:rPr sz="2800" spc="90" dirty="0"/>
              <a:t>или</a:t>
            </a:r>
            <a:r>
              <a:rPr sz="2800" spc="-90" dirty="0"/>
              <a:t> </a:t>
            </a:r>
            <a:r>
              <a:rPr sz="2800" spc="70" dirty="0"/>
              <a:t>попечительства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2668270" y="1495346"/>
            <a:ext cx="8680450" cy="4445635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66370" indent="-153670" algn="just">
              <a:lnSpc>
                <a:spcPct val="100000"/>
              </a:lnSpc>
              <a:spcBef>
                <a:spcPts val="1090"/>
              </a:spcBef>
              <a:buChar char="-"/>
              <a:tabLst>
                <a:tab pos="166370" algn="l"/>
              </a:tabLst>
            </a:pPr>
            <a:r>
              <a:rPr sz="2000" spc="-10" dirty="0">
                <a:solidFill>
                  <a:srgbClr val="595959"/>
                </a:solidFill>
                <a:latin typeface="Tahoma"/>
                <a:cs typeface="Tahoma"/>
              </a:rPr>
              <a:t>заявление;</a:t>
            </a:r>
            <a:endParaRPr sz="2000" dirty="0">
              <a:latin typeface="Tahoma"/>
              <a:cs typeface="Tahoma"/>
            </a:endParaRPr>
          </a:p>
          <a:p>
            <a:pPr marL="166370" indent="-153670" algn="just">
              <a:lnSpc>
                <a:spcPct val="100000"/>
              </a:lnSpc>
              <a:spcBef>
                <a:spcPts val="994"/>
              </a:spcBef>
              <a:buChar char="-"/>
              <a:tabLst>
                <a:tab pos="166370" algn="l"/>
              </a:tabLst>
            </a:pPr>
            <a:r>
              <a:rPr sz="2000" spc="160" dirty="0">
                <a:solidFill>
                  <a:srgbClr val="595959"/>
                </a:solidFill>
                <a:latin typeface="Tahoma"/>
                <a:cs typeface="Tahoma"/>
              </a:rPr>
              <a:t>паспорт</a:t>
            </a:r>
            <a:r>
              <a:rPr sz="20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14" dirty="0">
                <a:solidFill>
                  <a:srgbClr val="595959"/>
                </a:solidFill>
                <a:latin typeface="Tahoma"/>
                <a:cs typeface="Tahoma"/>
              </a:rPr>
              <a:t>иной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595959"/>
                </a:solidFill>
                <a:latin typeface="Tahoma"/>
                <a:cs typeface="Tahoma"/>
              </a:rPr>
              <a:t>документ,</a:t>
            </a:r>
            <a:r>
              <a:rPr sz="20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удостоверяющий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Tahoma"/>
                <a:cs typeface="Tahoma"/>
              </a:rPr>
              <a:t>личность</a:t>
            </a:r>
            <a:endParaRPr sz="2000" dirty="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000" spc="120" dirty="0">
                <a:solidFill>
                  <a:srgbClr val="595959"/>
                </a:solidFill>
                <a:latin typeface="Tahoma"/>
                <a:cs typeface="Tahoma"/>
              </a:rPr>
              <a:t>кандидата</a:t>
            </a:r>
            <a:r>
              <a:rPr sz="20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595959"/>
                </a:solidFill>
                <a:latin typeface="Tahoma"/>
                <a:cs typeface="Tahoma"/>
              </a:rPr>
              <a:t>опекуны</a:t>
            </a:r>
            <a:r>
              <a:rPr sz="20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Tahoma"/>
                <a:cs typeface="Tahoma"/>
              </a:rPr>
              <a:t>(попечители);</a:t>
            </a:r>
            <a:endParaRPr sz="2000" dirty="0">
              <a:latin typeface="Tahoma"/>
              <a:cs typeface="Tahoma"/>
            </a:endParaRPr>
          </a:p>
          <a:p>
            <a:pPr marL="166370" indent="-153670" algn="just">
              <a:lnSpc>
                <a:spcPct val="100000"/>
              </a:lnSpc>
              <a:spcBef>
                <a:spcPts val="1005"/>
              </a:spcBef>
              <a:buChar char="-"/>
              <a:tabLst>
                <a:tab pos="166370" algn="l"/>
              </a:tabLst>
            </a:pPr>
            <a:r>
              <a:rPr sz="2000" spc="140" dirty="0">
                <a:solidFill>
                  <a:srgbClr val="595959"/>
                </a:solidFill>
                <a:latin typeface="Tahoma"/>
                <a:cs typeface="Tahoma"/>
              </a:rPr>
              <a:t>автобиография</a:t>
            </a:r>
            <a:r>
              <a:rPr sz="20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595959"/>
                </a:solidFill>
                <a:latin typeface="Tahoma"/>
                <a:cs typeface="Tahoma"/>
              </a:rPr>
              <a:t>кандидата</a:t>
            </a:r>
            <a:r>
              <a:rPr sz="20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595959"/>
                </a:solidFill>
                <a:latin typeface="Tahoma"/>
                <a:cs typeface="Tahoma"/>
              </a:rPr>
              <a:t>опекуны</a:t>
            </a:r>
            <a:r>
              <a:rPr sz="20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Tahoma"/>
                <a:cs typeface="Tahoma"/>
              </a:rPr>
              <a:t>(попечители);</a:t>
            </a:r>
            <a:endParaRPr sz="2000" dirty="0">
              <a:latin typeface="Tahoma"/>
              <a:cs typeface="Tahoma"/>
            </a:endParaRPr>
          </a:p>
          <a:p>
            <a:pPr marL="166370" indent="-153670" algn="just">
              <a:lnSpc>
                <a:spcPct val="100000"/>
              </a:lnSpc>
              <a:spcBef>
                <a:spcPts val="994"/>
              </a:spcBef>
              <a:buChar char="-"/>
              <a:tabLst>
                <a:tab pos="166370" algn="l"/>
              </a:tabLst>
            </a:pPr>
            <a:r>
              <a:rPr sz="2000" spc="170" dirty="0">
                <a:solidFill>
                  <a:srgbClr val="595959"/>
                </a:solidFill>
                <a:latin typeface="Tahoma"/>
                <a:cs typeface="Tahoma"/>
              </a:rPr>
              <a:t>одна</a:t>
            </a:r>
            <a:r>
              <a:rPr sz="20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95" dirty="0">
                <a:solidFill>
                  <a:srgbClr val="595959"/>
                </a:solidFill>
                <a:latin typeface="Tahoma"/>
                <a:cs typeface="Tahoma"/>
              </a:rPr>
              <a:t>фотография</a:t>
            </a:r>
            <a:r>
              <a:rPr sz="2000" spc="-1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заявителя</a:t>
            </a:r>
            <a:r>
              <a:rPr sz="2000" spc="-1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275" dirty="0">
                <a:solidFill>
                  <a:srgbClr val="595959"/>
                </a:solidFill>
                <a:latin typeface="Tahoma"/>
                <a:cs typeface="Tahoma"/>
              </a:rPr>
              <a:t>размером</a:t>
            </a:r>
            <a:r>
              <a:rPr sz="2000" spc="-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30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x</a:t>
            </a:r>
            <a:r>
              <a:rPr sz="20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40</a:t>
            </a:r>
            <a:r>
              <a:rPr sz="20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245" dirty="0">
                <a:solidFill>
                  <a:srgbClr val="595959"/>
                </a:solidFill>
                <a:latin typeface="Tahoma"/>
                <a:cs typeface="Tahoma"/>
              </a:rPr>
              <a:t>мм;</a:t>
            </a:r>
            <a:endParaRPr sz="2000" dirty="0">
              <a:latin typeface="Tahoma"/>
              <a:cs typeface="Tahoma"/>
            </a:endParaRPr>
          </a:p>
          <a:p>
            <a:pPr marL="12700" marR="5080" indent="153670" algn="just">
              <a:lnSpc>
                <a:spcPct val="100000"/>
              </a:lnSpc>
              <a:spcBef>
                <a:spcPts val="1000"/>
              </a:spcBef>
              <a:buChar char="-"/>
              <a:tabLst>
                <a:tab pos="166370" algn="l"/>
              </a:tabLst>
            </a:pPr>
            <a:r>
              <a:rPr sz="2000" spc="160" dirty="0">
                <a:solidFill>
                  <a:srgbClr val="595959"/>
                </a:solidFill>
                <a:latin typeface="Tahoma"/>
                <a:cs typeface="Tahoma"/>
              </a:rPr>
              <a:t>медицинская</a:t>
            </a:r>
            <a:r>
              <a:rPr sz="20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70" dirty="0">
                <a:solidFill>
                  <a:srgbClr val="595959"/>
                </a:solidFill>
                <a:latin typeface="Tahoma"/>
                <a:cs typeface="Tahoma"/>
              </a:rPr>
              <a:t>справка</a:t>
            </a:r>
            <a:r>
              <a:rPr sz="20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215" dirty="0">
                <a:solidFill>
                  <a:srgbClr val="595959"/>
                </a:solidFill>
                <a:latin typeface="Tahoma"/>
                <a:cs typeface="Tahoma"/>
              </a:rPr>
              <a:t>о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595959"/>
                </a:solidFill>
                <a:latin typeface="Tahoma"/>
                <a:cs typeface="Tahoma"/>
              </a:rPr>
              <a:t>состоянии</a:t>
            </a:r>
            <a:r>
              <a:rPr sz="20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50" dirty="0">
                <a:solidFill>
                  <a:srgbClr val="595959"/>
                </a:solidFill>
                <a:latin typeface="Tahoma"/>
                <a:cs typeface="Tahoma"/>
              </a:rPr>
              <a:t>здоровья</a:t>
            </a:r>
            <a:r>
              <a:rPr sz="20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595959"/>
                </a:solidFill>
                <a:latin typeface="Tahoma"/>
                <a:cs typeface="Tahoma"/>
              </a:rPr>
              <a:t>кандидата</a:t>
            </a:r>
            <a:r>
              <a:rPr sz="2000" spc="-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20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75" dirty="0">
                <a:solidFill>
                  <a:srgbClr val="595959"/>
                </a:solidFill>
                <a:latin typeface="Tahoma"/>
                <a:cs typeface="Tahoma"/>
              </a:rPr>
              <a:t>опекуны </a:t>
            </a:r>
            <a:r>
              <a:rPr sz="2000" spc="-10" dirty="0">
                <a:solidFill>
                  <a:srgbClr val="595959"/>
                </a:solidFill>
                <a:latin typeface="Tahoma"/>
                <a:cs typeface="Tahoma"/>
              </a:rPr>
              <a:t>(попечители);</a:t>
            </a:r>
            <a:endParaRPr sz="2000" dirty="0">
              <a:latin typeface="Tahoma"/>
              <a:cs typeface="Tahoma"/>
            </a:endParaRPr>
          </a:p>
          <a:p>
            <a:pPr marL="12700" marR="451484" indent="153670" algn="just">
              <a:lnSpc>
                <a:spcPct val="100000"/>
              </a:lnSpc>
              <a:spcBef>
                <a:spcPts val="1010"/>
              </a:spcBef>
              <a:buChar char="-"/>
              <a:tabLst>
                <a:tab pos="166370" algn="l"/>
              </a:tabLst>
            </a:pP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документ,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595959"/>
                </a:solidFill>
                <a:latin typeface="Tahoma"/>
                <a:cs typeface="Tahoma"/>
              </a:rPr>
              <a:t>подтверждающий</a:t>
            </a:r>
            <a:r>
              <a:rPr sz="20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595959"/>
                </a:solidFill>
                <a:latin typeface="Tahoma"/>
                <a:cs typeface="Tahoma"/>
              </a:rPr>
              <a:t>наличие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595959"/>
                </a:solidFill>
                <a:latin typeface="Tahoma"/>
                <a:cs typeface="Tahoma"/>
              </a:rPr>
              <a:t>основания</a:t>
            </a:r>
            <a:r>
              <a:rPr sz="20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595959"/>
                </a:solidFill>
                <a:latin typeface="Tahoma"/>
                <a:cs typeface="Tahoma"/>
              </a:rPr>
              <a:t>назначения </a:t>
            </a:r>
            <a:r>
              <a:rPr sz="2000" spc="120" dirty="0">
                <a:solidFill>
                  <a:srgbClr val="595959"/>
                </a:solidFill>
                <a:latin typeface="Tahoma"/>
                <a:cs typeface="Tahoma"/>
              </a:rPr>
              <a:t>опеки</a:t>
            </a:r>
            <a:r>
              <a:rPr sz="2000" spc="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(попечительства),</a:t>
            </a:r>
            <a:r>
              <a:rPr sz="2000" spc="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315" dirty="0">
                <a:solidFill>
                  <a:srgbClr val="595959"/>
                </a:solidFill>
                <a:latin typeface="Tahoma"/>
                <a:cs typeface="Tahoma"/>
              </a:rPr>
              <a:t>а</a:t>
            </a:r>
            <a:r>
              <a:rPr sz="2000" spc="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200" dirty="0">
                <a:solidFill>
                  <a:srgbClr val="595959"/>
                </a:solidFill>
                <a:latin typeface="Tahoma"/>
                <a:cs typeface="Tahoma"/>
              </a:rPr>
              <a:t>именно</a:t>
            </a:r>
            <a:r>
              <a:rPr sz="2000" spc="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FF0000"/>
                </a:solidFill>
                <a:latin typeface="Tahoma"/>
                <a:cs typeface="Tahoma"/>
              </a:rPr>
              <a:t>вступившее</a:t>
            </a:r>
            <a:r>
              <a:rPr sz="20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2000" spc="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spc="90" dirty="0">
                <a:solidFill>
                  <a:srgbClr val="FF0000"/>
                </a:solidFill>
                <a:latin typeface="Tahoma"/>
                <a:cs typeface="Tahoma"/>
              </a:rPr>
              <a:t>законную</a:t>
            </a:r>
            <a:r>
              <a:rPr sz="20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FF0000"/>
                </a:solidFill>
                <a:latin typeface="Tahoma"/>
                <a:cs typeface="Tahoma"/>
              </a:rPr>
              <a:t>силу </a:t>
            </a:r>
            <a:r>
              <a:rPr sz="2000" spc="210" dirty="0">
                <a:solidFill>
                  <a:srgbClr val="FF0000"/>
                </a:solidFill>
                <a:latin typeface="Tahoma"/>
                <a:cs typeface="Tahoma"/>
              </a:rPr>
              <a:t>решение</a:t>
            </a:r>
            <a:r>
              <a:rPr sz="2000" spc="-1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spc="204" dirty="0">
                <a:solidFill>
                  <a:srgbClr val="FF0000"/>
                </a:solidFill>
                <a:latin typeface="Tahoma"/>
                <a:cs typeface="Tahoma"/>
              </a:rPr>
              <a:t>суда</a:t>
            </a:r>
            <a:r>
              <a:rPr sz="2000" spc="-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spc="215" dirty="0">
                <a:solidFill>
                  <a:srgbClr val="595959"/>
                </a:solidFill>
                <a:latin typeface="Tahoma"/>
                <a:cs typeface="Tahoma"/>
              </a:rPr>
              <a:t>о</a:t>
            </a:r>
            <a:r>
              <a:rPr sz="20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14" dirty="0">
                <a:solidFill>
                  <a:srgbClr val="595959"/>
                </a:solidFill>
                <a:latin typeface="Tahoma"/>
                <a:cs typeface="Tahoma"/>
              </a:rPr>
              <a:t>признании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45" dirty="0">
                <a:solidFill>
                  <a:srgbClr val="595959"/>
                </a:solidFill>
                <a:latin typeface="Tahoma"/>
                <a:cs typeface="Tahoma"/>
              </a:rPr>
              <a:t>гражданина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отношении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90" dirty="0">
                <a:solidFill>
                  <a:srgbClr val="595959"/>
                </a:solidFill>
                <a:latin typeface="Tahoma"/>
                <a:cs typeface="Tahoma"/>
              </a:rPr>
              <a:t>которого </a:t>
            </a:r>
            <a:r>
              <a:rPr sz="2000" spc="105" dirty="0">
                <a:solidFill>
                  <a:srgbClr val="595959"/>
                </a:solidFill>
                <a:latin typeface="Tahoma"/>
                <a:cs typeface="Tahoma"/>
              </a:rPr>
              <a:t>планируется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595959"/>
                </a:solidFill>
                <a:latin typeface="Tahoma"/>
                <a:cs typeface="Tahoma"/>
              </a:rPr>
              <a:t>установление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опеки</a:t>
            </a:r>
            <a:r>
              <a:rPr sz="20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20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50" dirty="0">
                <a:solidFill>
                  <a:srgbClr val="595959"/>
                </a:solidFill>
                <a:latin typeface="Tahoma"/>
                <a:cs typeface="Tahoma"/>
              </a:rPr>
              <a:t>попечительства</a:t>
            </a:r>
            <a:endParaRPr sz="2000" dirty="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</a:pPr>
            <a:r>
              <a:rPr sz="2000" spc="200" dirty="0">
                <a:solidFill>
                  <a:srgbClr val="595959"/>
                </a:solidFill>
                <a:latin typeface="Tahoma"/>
                <a:cs typeface="Tahoma"/>
              </a:rPr>
              <a:t>недееспособным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20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14" dirty="0">
                <a:solidFill>
                  <a:srgbClr val="595959"/>
                </a:solidFill>
                <a:latin typeface="Tahoma"/>
                <a:cs typeface="Tahoma"/>
              </a:rPr>
              <a:t>ограниченным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20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55" dirty="0">
                <a:solidFill>
                  <a:srgbClr val="595959"/>
                </a:solidFill>
                <a:latin typeface="Tahoma"/>
                <a:cs typeface="Tahoma"/>
              </a:rPr>
              <a:t>дееспособности.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109209" y="649299"/>
            <a:ext cx="368172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100" dirty="0">
                <a:solidFill>
                  <a:srgbClr val="FF0000"/>
                </a:solidFill>
              </a:rPr>
              <a:t>ВНИМАНИЕ!</a:t>
            </a:r>
            <a:r>
              <a:rPr sz="2800" spc="-65" dirty="0">
                <a:solidFill>
                  <a:srgbClr val="FF0000"/>
                </a:solidFill>
              </a:rPr>
              <a:t> </a:t>
            </a:r>
            <a:r>
              <a:rPr sz="2800" spc="120" dirty="0">
                <a:solidFill>
                  <a:srgbClr val="FF0000"/>
                </a:solidFill>
              </a:rPr>
              <a:t>ВАЖНО!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2205354" y="1504950"/>
            <a:ext cx="9484360" cy="4819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5260" marR="157480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4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lang="ru-RU" sz="2400" spc="204" dirty="0">
                <a:solidFill>
                  <a:srgbClr val="262626"/>
                </a:solidFill>
                <a:latin typeface="Tahoma"/>
                <a:cs typeface="Tahoma"/>
              </a:rPr>
              <a:t>Солигорском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35" dirty="0" err="1">
                <a:solidFill>
                  <a:srgbClr val="262626"/>
                </a:solidFill>
                <a:latin typeface="Tahoma"/>
                <a:cs typeface="Tahoma"/>
              </a:rPr>
              <a:t>районе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lang="ru-RU" sz="2400" spc="-80" dirty="0">
                <a:solidFill>
                  <a:srgbClr val="262626"/>
                </a:solidFill>
                <a:latin typeface="Tahoma"/>
                <a:cs typeface="Tahoma"/>
              </a:rPr>
              <a:t>и </a:t>
            </a:r>
            <a:r>
              <a:rPr sz="2400" spc="135" dirty="0">
                <a:solidFill>
                  <a:srgbClr val="262626"/>
                </a:solidFill>
                <a:latin typeface="Tahoma"/>
                <a:cs typeface="Tahoma"/>
              </a:rPr>
              <a:t>г.</a:t>
            </a:r>
            <a:r>
              <a:rPr lang="ru-RU" sz="2400" spc="135" dirty="0">
                <a:solidFill>
                  <a:srgbClr val="262626"/>
                </a:solidFill>
                <a:latin typeface="Tahoma"/>
                <a:cs typeface="Tahoma"/>
              </a:rPr>
              <a:t>Солигорске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80" dirty="0" err="1">
                <a:solidFill>
                  <a:srgbClr val="262626"/>
                </a:solidFill>
                <a:latin typeface="Tahoma"/>
                <a:cs typeface="Tahoma"/>
              </a:rPr>
              <a:t>заявление</a:t>
            </a:r>
            <a:r>
              <a:rPr sz="2400" spc="-1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400" spc="-11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400" spc="275" dirty="0" err="1">
                <a:solidFill>
                  <a:srgbClr val="262626"/>
                </a:solidFill>
                <a:latin typeface="Tahoma"/>
                <a:cs typeface="Tahoma"/>
              </a:rPr>
              <a:t>об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10" dirty="0">
                <a:solidFill>
                  <a:srgbClr val="262626"/>
                </a:solidFill>
                <a:latin typeface="Tahoma"/>
                <a:cs typeface="Tahoma"/>
              </a:rPr>
              <a:t>установлении </a:t>
            </a:r>
            <a:r>
              <a:rPr sz="2400" spc="150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4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75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75" dirty="0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24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40" dirty="0">
                <a:solidFill>
                  <a:srgbClr val="262626"/>
                </a:solidFill>
                <a:latin typeface="Tahoma"/>
                <a:cs typeface="Tahoma"/>
              </a:rPr>
              <a:t>подается</a:t>
            </a:r>
            <a:r>
              <a:rPr sz="24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75" dirty="0">
                <a:solidFill>
                  <a:srgbClr val="262626"/>
                </a:solidFill>
                <a:latin typeface="Tahoma"/>
                <a:cs typeface="Tahoma"/>
              </a:rPr>
              <a:t>кандидатом</a:t>
            </a:r>
            <a:r>
              <a:rPr sz="24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16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95" dirty="0">
                <a:solidFill>
                  <a:srgbClr val="262626"/>
                </a:solidFill>
                <a:latin typeface="Tahoma"/>
                <a:cs typeface="Tahoma"/>
              </a:rPr>
              <a:t>опекуны </a:t>
            </a:r>
            <a:r>
              <a:rPr sz="2400" spc="50" dirty="0">
                <a:solidFill>
                  <a:srgbClr val="262626"/>
                </a:solidFill>
                <a:latin typeface="Tahoma"/>
                <a:cs typeface="Tahoma"/>
              </a:rPr>
              <a:t>(попечители)</a:t>
            </a:r>
            <a:endParaRPr sz="2400" dirty="0">
              <a:latin typeface="Tahoma"/>
              <a:cs typeface="Tahoma"/>
            </a:endParaRPr>
          </a:p>
          <a:p>
            <a:pPr marL="203200" marR="193675" algn="ctr">
              <a:lnSpc>
                <a:spcPct val="100000"/>
              </a:lnSpc>
            </a:pPr>
            <a:r>
              <a:rPr sz="2400" spc="-16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50" dirty="0">
                <a:solidFill>
                  <a:srgbClr val="00AF4F"/>
                </a:solidFill>
                <a:latin typeface="Tahoma"/>
                <a:cs typeface="Tahoma"/>
              </a:rPr>
              <a:t>службу</a:t>
            </a:r>
            <a:r>
              <a:rPr sz="2400" spc="-8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400" spc="70" dirty="0">
                <a:solidFill>
                  <a:srgbClr val="00AF4F"/>
                </a:solidFill>
                <a:latin typeface="Tahoma"/>
                <a:cs typeface="Tahoma"/>
              </a:rPr>
              <a:t>«одно</a:t>
            </a:r>
            <a:r>
              <a:rPr sz="2400" spc="-5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400" spc="50" dirty="0">
                <a:solidFill>
                  <a:srgbClr val="00AF4F"/>
                </a:solidFill>
                <a:latin typeface="Tahoma"/>
                <a:cs typeface="Tahoma"/>
              </a:rPr>
              <a:t>окно»</a:t>
            </a:r>
            <a:r>
              <a:rPr sz="2400" spc="-6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lang="ru-RU" sz="2400" spc="204" dirty="0" err="1">
                <a:solidFill>
                  <a:srgbClr val="262626"/>
                </a:solidFill>
                <a:latin typeface="Tahoma"/>
                <a:cs typeface="Tahoma"/>
              </a:rPr>
              <a:t>Солигорского</a:t>
            </a:r>
            <a:r>
              <a:rPr lang="ru-RU" sz="2400" spc="204" dirty="0">
                <a:solidFill>
                  <a:srgbClr val="262626"/>
                </a:solidFill>
                <a:latin typeface="Tahoma"/>
                <a:cs typeface="Tahoma"/>
              </a:rPr>
              <a:t> районного исполнительного комитета</a:t>
            </a:r>
            <a:r>
              <a:rPr sz="2400" spc="229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70" dirty="0" err="1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85" dirty="0">
                <a:solidFill>
                  <a:srgbClr val="262626"/>
                </a:solidFill>
                <a:latin typeface="Tahoma"/>
                <a:cs typeface="Tahoma"/>
              </a:rPr>
              <a:t>адресу:</a:t>
            </a:r>
            <a:endParaRPr sz="2400" dirty="0">
              <a:latin typeface="Tahoma"/>
              <a:cs typeface="Tahoma"/>
            </a:endParaRPr>
          </a:p>
          <a:p>
            <a:pPr marL="5080" algn="ctr">
              <a:lnSpc>
                <a:spcPct val="100000"/>
              </a:lnSpc>
            </a:pPr>
            <a:r>
              <a:rPr sz="2400" spc="80" dirty="0">
                <a:solidFill>
                  <a:srgbClr val="00AF4F"/>
                </a:solidFill>
                <a:latin typeface="Tahoma"/>
                <a:cs typeface="Tahoma"/>
              </a:rPr>
              <a:t>г.</a:t>
            </a:r>
            <a:r>
              <a:rPr lang="ru-RU" sz="2400" spc="80" dirty="0">
                <a:solidFill>
                  <a:srgbClr val="00AF4F"/>
                </a:solidFill>
                <a:latin typeface="Tahoma"/>
                <a:cs typeface="Tahoma"/>
              </a:rPr>
              <a:t>Солигорск</a:t>
            </a:r>
            <a:r>
              <a:rPr sz="2400" spc="80" dirty="0">
                <a:solidFill>
                  <a:srgbClr val="00AF4F"/>
                </a:solidFill>
                <a:latin typeface="Tahoma"/>
                <a:cs typeface="Tahoma"/>
              </a:rPr>
              <a:t>,</a:t>
            </a:r>
            <a:r>
              <a:rPr sz="2400" spc="-5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400" spc="90" dirty="0" err="1">
                <a:solidFill>
                  <a:srgbClr val="00AF4F"/>
                </a:solidFill>
                <a:latin typeface="Tahoma"/>
                <a:cs typeface="Tahoma"/>
              </a:rPr>
              <a:t>ул</a:t>
            </a:r>
            <a:r>
              <a:rPr sz="2400" spc="90" dirty="0">
                <a:solidFill>
                  <a:srgbClr val="00AF4F"/>
                </a:solidFill>
                <a:latin typeface="Tahoma"/>
                <a:cs typeface="Tahoma"/>
              </a:rPr>
              <a:t>.</a:t>
            </a:r>
            <a:r>
              <a:rPr lang="ru-RU" sz="2400" spc="90" dirty="0">
                <a:solidFill>
                  <a:srgbClr val="00AF4F"/>
                </a:solidFill>
                <a:latin typeface="Tahoma"/>
                <a:cs typeface="Tahoma"/>
              </a:rPr>
              <a:t>Козлова</a:t>
            </a:r>
            <a:r>
              <a:rPr sz="2400" spc="90" dirty="0">
                <a:solidFill>
                  <a:srgbClr val="00AF4F"/>
                </a:solidFill>
                <a:latin typeface="Tahoma"/>
                <a:cs typeface="Tahoma"/>
              </a:rPr>
              <a:t>,</a:t>
            </a:r>
            <a:r>
              <a:rPr sz="2400" spc="-7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400" spc="-10" dirty="0">
                <a:solidFill>
                  <a:srgbClr val="00AF4F"/>
                </a:solidFill>
                <a:latin typeface="Tahoma"/>
                <a:cs typeface="Tahoma"/>
              </a:rPr>
              <a:t>д.</a:t>
            </a:r>
            <a:r>
              <a:rPr lang="ru-RU" sz="2400" spc="-10" dirty="0">
                <a:solidFill>
                  <a:srgbClr val="00AF4F"/>
                </a:solidFill>
                <a:latin typeface="Tahoma"/>
                <a:cs typeface="Tahoma"/>
              </a:rPr>
              <a:t>35</a:t>
            </a:r>
            <a:r>
              <a:rPr sz="2400" spc="-10" dirty="0">
                <a:solidFill>
                  <a:srgbClr val="00AF4F"/>
                </a:solidFill>
                <a:latin typeface="Tahoma"/>
                <a:cs typeface="Tahoma"/>
              </a:rPr>
              <a:t>.</a:t>
            </a:r>
            <a:endParaRPr sz="2400" dirty="0">
              <a:latin typeface="Tahoma"/>
              <a:cs typeface="Tahoma"/>
            </a:endParaRPr>
          </a:p>
          <a:p>
            <a:pPr marL="276225" marR="262890" algn="ctr">
              <a:lnSpc>
                <a:spcPct val="100000"/>
              </a:lnSpc>
              <a:spcBef>
                <a:spcPts val="2880"/>
              </a:spcBef>
              <a:tabLst>
                <a:tab pos="5450840" algn="l"/>
              </a:tabLst>
            </a:pPr>
            <a:r>
              <a:rPr sz="2400" spc="265" dirty="0">
                <a:solidFill>
                  <a:srgbClr val="00AF4F"/>
                </a:solidFill>
                <a:latin typeface="Tahoma"/>
                <a:cs typeface="Tahoma"/>
              </a:rPr>
              <a:t>Срок</a:t>
            </a:r>
            <a:r>
              <a:rPr sz="2400" spc="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400" spc="225" dirty="0">
                <a:solidFill>
                  <a:srgbClr val="00AF4F"/>
                </a:solidFill>
                <a:latin typeface="Tahoma"/>
                <a:cs typeface="Tahoma"/>
              </a:rPr>
              <a:t>рассмотрения</a:t>
            </a:r>
            <a:r>
              <a:rPr sz="240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заявления</a:t>
            </a:r>
            <a:r>
              <a:rPr sz="24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50" dirty="0">
                <a:solidFill>
                  <a:srgbClr val="262626"/>
                </a:solidFill>
                <a:latin typeface="Tahoma"/>
                <a:cs typeface="Tahoma"/>
              </a:rPr>
              <a:t>–</a:t>
            </a: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	</a:t>
            </a:r>
            <a:r>
              <a:rPr sz="2400" spc="180" dirty="0">
                <a:solidFill>
                  <a:srgbClr val="262626"/>
                </a:solidFill>
                <a:latin typeface="Tahoma"/>
                <a:cs typeface="Tahoma"/>
              </a:rPr>
              <a:t>не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45" dirty="0">
                <a:solidFill>
                  <a:srgbClr val="262626"/>
                </a:solidFill>
                <a:latin typeface="Tahoma"/>
                <a:cs typeface="Tahoma"/>
              </a:rPr>
              <a:t>позднее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00AF4F"/>
                </a:solidFill>
                <a:latin typeface="Tahoma"/>
                <a:cs typeface="Tahoma"/>
              </a:rPr>
              <a:t>1</a:t>
            </a:r>
            <a:r>
              <a:rPr sz="2400" spc="-8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400" spc="265" dirty="0">
                <a:solidFill>
                  <a:srgbClr val="00AF4F"/>
                </a:solidFill>
                <a:latin typeface="Tahoma"/>
                <a:cs typeface="Tahoma"/>
              </a:rPr>
              <a:t>месяца</a:t>
            </a:r>
            <a:r>
              <a:rPr sz="2400" spc="-7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400" spc="320" dirty="0">
                <a:solidFill>
                  <a:srgbClr val="262626"/>
                </a:solidFill>
                <a:latin typeface="Tahoma"/>
                <a:cs typeface="Tahoma"/>
              </a:rPr>
              <a:t>со </a:t>
            </a: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дня</a:t>
            </a:r>
            <a:r>
              <a:rPr sz="24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подачи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Tahoma"/>
                <a:cs typeface="Tahoma"/>
              </a:rPr>
              <a:t>заявления.</a:t>
            </a:r>
            <a:endParaRPr sz="2400" dirty="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  <a:spcBef>
                <a:spcPts val="2885"/>
              </a:spcBef>
            </a:pPr>
            <a:r>
              <a:rPr sz="2400" spc="105" dirty="0">
                <a:solidFill>
                  <a:srgbClr val="00AF4F"/>
                </a:solidFill>
                <a:latin typeface="Tahoma"/>
                <a:cs typeface="Tahoma"/>
              </a:rPr>
              <a:t>Плата</a:t>
            </a:r>
            <a:r>
              <a:rPr sz="2400" spc="-9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400" spc="135" dirty="0">
                <a:solidFill>
                  <a:srgbClr val="262626"/>
                </a:solidFill>
                <a:latin typeface="Tahoma"/>
                <a:cs typeface="Tahoma"/>
              </a:rPr>
              <a:t>за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85" dirty="0">
                <a:solidFill>
                  <a:srgbClr val="262626"/>
                </a:solidFill>
                <a:latin typeface="Tahoma"/>
                <a:cs typeface="Tahoma"/>
              </a:rPr>
              <a:t>осуществление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75" dirty="0">
                <a:solidFill>
                  <a:srgbClr val="262626"/>
                </a:solidFill>
                <a:latin typeface="Tahoma"/>
                <a:cs typeface="Tahoma"/>
              </a:rPr>
              <a:t>процедуры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70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установлению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40" dirty="0">
                <a:solidFill>
                  <a:srgbClr val="262626"/>
                </a:solidFill>
                <a:latin typeface="Tahoma"/>
                <a:cs typeface="Tahoma"/>
              </a:rPr>
              <a:t>опеки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4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65" dirty="0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endParaRPr sz="2400" dirty="0">
              <a:latin typeface="Tahoma"/>
              <a:cs typeface="Tahoma"/>
            </a:endParaRPr>
          </a:p>
          <a:p>
            <a:pPr marL="6985" algn="ctr">
              <a:lnSpc>
                <a:spcPct val="100000"/>
              </a:lnSpc>
            </a:pPr>
            <a:r>
              <a:rPr sz="2400" spc="180" dirty="0">
                <a:solidFill>
                  <a:srgbClr val="00AF4F"/>
                </a:solidFill>
                <a:latin typeface="Tahoma"/>
                <a:cs typeface="Tahoma"/>
              </a:rPr>
              <a:t>не</a:t>
            </a:r>
            <a:r>
              <a:rPr sz="2400" spc="-8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400" spc="95" dirty="0">
                <a:solidFill>
                  <a:srgbClr val="00AF4F"/>
                </a:solidFill>
                <a:latin typeface="Tahoma"/>
                <a:cs typeface="Tahoma"/>
              </a:rPr>
              <a:t>взимается</a:t>
            </a:r>
            <a:r>
              <a:rPr sz="2400" spc="95" dirty="0">
                <a:solidFill>
                  <a:srgbClr val="262626"/>
                </a:solidFill>
                <a:latin typeface="Tahoma"/>
                <a:cs typeface="Tahoma"/>
              </a:rPr>
              <a:t>.</a:t>
            </a:r>
            <a:endParaRPr sz="24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1808" y="646252"/>
            <a:ext cx="87642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pc="204" dirty="0"/>
              <a:t>Обязанности</a:t>
            </a:r>
            <a:r>
              <a:rPr spc="-130" dirty="0"/>
              <a:t> </a:t>
            </a:r>
            <a:r>
              <a:rPr spc="175" dirty="0"/>
              <a:t>опекунов</a:t>
            </a:r>
            <a:r>
              <a:rPr spc="-105" dirty="0"/>
              <a:t> </a:t>
            </a:r>
            <a:r>
              <a:rPr spc="180" dirty="0"/>
              <a:t>и</a:t>
            </a:r>
            <a:r>
              <a:rPr spc="-135" dirty="0"/>
              <a:t> </a:t>
            </a:r>
            <a:r>
              <a:rPr spc="135" dirty="0"/>
              <a:t>попечителей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9201" y="986790"/>
            <a:ext cx="8576310" cy="4719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solidFill>
                  <a:srgbClr val="595959"/>
                </a:solidFill>
                <a:latin typeface="Tahoma"/>
                <a:cs typeface="Tahoma"/>
              </a:rPr>
              <a:t>-</a:t>
            </a:r>
            <a:r>
              <a:rPr sz="22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40" dirty="0">
                <a:solidFill>
                  <a:srgbClr val="595959"/>
                </a:solidFill>
                <a:latin typeface="Tahoma"/>
                <a:cs typeface="Tahoma"/>
              </a:rPr>
              <a:t>забота</a:t>
            </a:r>
            <a:r>
              <a:rPr sz="22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225" dirty="0">
                <a:solidFill>
                  <a:srgbClr val="595959"/>
                </a:solidFill>
                <a:latin typeface="Tahoma"/>
                <a:cs typeface="Tahoma"/>
              </a:rPr>
              <a:t>о</a:t>
            </a:r>
            <a:r>
              <a:rPr sz="22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95" dirty="0">
                <a:solidFill>
                  <a:srgbClr val="595959"/>
                </a:solidFill>
                <a:latin typeface="Tahoma"/>
                <a:cs typeface="Tahoma"/>
              </a:rPr>
              <a:t>содержании</a:t>
            </a:r>
            <a:r>
              <a:rPr sz="22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595959"/>
                </a:solidFill>
                <a:latin typeface="Tahoma"/>
                <a:cs typeface="Tahoma"/>
              </a:rPr>
              <a:t>лиц,</a:t>
            </a:r>
            <a:r>
              <a:rPr sz="22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05" dirty="0">
                <a:solidFill>
                  <a:srgbClr val="595959"/>
                </a:solidFill>
                <a:latin typeface="Tahoma"/>
                <a:cs typeface="Tahoma"/>
              </a:rPr>
              <a:t>находящихся</a:t>
            </a:r>
            <a:r>
              <a:rPr sz="22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30" dirty="0">
                <a:solidFill>
                  <a:srgbClr val="595959"/>
                </a:solidFill>
                <a:latin typeface="Tahoma"/>
                <a:cs typeface="Tahoma"/>
              </a:rPr>
              <a:t>под</a:t>
            </a:r>
            <a:r>
              <a:rPr sz="22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595959"/>
                </a:solidFill>
                <a:latin typeface="Tahoma"/>
                <a:cs typeface="Tahoma"/>
              </a:rPr>
              <a:t>их</a:t>
            </a:r>
            <a:r>
              <a:rPr sz="22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50" dirty="0" err="1">
                <a:solidFill>
                  <a:srgbClr val="595959"/>
                </a:solidFill>
                <a:latin typeface="Tahoma"/>
                <a:cs typeface="Tahoma"/>
              </a:rPr>
              <a:t>опекой</a:t>
            </a:r>
            <a:r>
              <a:rPr sz="22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2200" spc="-65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2200" spc="40" dirty="0" err="1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2200" spc="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595959"/>
                </a:solidFill>
                <a:latin typeface="Tahoma"/>
                <a:cs typeface="Tahoma"/>
              </a:rPr>
              <a:t>попечительством;</a:t>
            </a:r>
            <a:endParaRPr sz="2200" dirty="0">
              <a:latin typeface="Tahoma"/>
              <a:cs typeface="Tahoma"/>
            </a:endParaRPr>
          </a:p>
          <a:p>
            <a:pPr marL="6350" algn="ctr">
              <a:lnSpc>
                <a:spcPct val="100000"/>
              </a:lnSpc>
              <a:spcBef>
                <a:spcPts val="2640"/>
              </a:spcBef>
            </a:pPr>
            <a:r>
              <a:rPr sz="2200" dirty="0">
                <a:solidFill>
                  <a:srgbClr val="595959"/>
                </a:solidFill>
                <a:latin typeface="Tahoma"/>
                <a:cs typeface="Tahoma"/>
              </a:rPr>
              <a:t>-</a:t>
            </a:r>
            <a:r>
              <a:rPr sz="22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75" dirty="0">
                <a:solidFill>
                  <a:srgbClr val="595959"/>
                </a:solidFill>
                <a:latin typeface="Tahoma"/>
                <a:cs typeface="Tahoma"/>
              </a:rPr>
              <a:t>создание</a:t>
            </a:r>
            <a:r>
              <a:rPr sz="22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20" dirty="0">
                <a:solidFill>
                  <a:srgbClr val="595959"/>
                </a:solidFill>
                <a:latin typeface="Tahoma"/>
                <a:cs typeface="Tahoma"/>
              </a:rPr>
              <a:t>подопечным</a:t>
            </a:r>
            <a:r>
              <a:rPr sz="22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50" dirty="0">
                <a:solidFill>
                  <a:srgbClr val="595959"/>
                </a:solidFill>
                <a:latin typeface="Tahoma"/>
                <a:cs typeface="Tahoma"/>
              </a:rPr>
              <a:t>необходимых</a:t>
            </a:r>
            <a:r>
              <a:rPr sz="22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595959"/>
                </a:solidFill>
                <a:latin typeface="Tahoma"/>
                <a:cs typeface="Tahoma"/>
              </a:rPr>
              <a:t>бытовых</a:t>
            </a:r>
            <a:r>
              <a:rPr sz="22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595959"/>
                </a:solidFill>
                <a:latin typeface="Tahoma"/>
                <a:cs typeface="Tahoma"/>
              </a:rPr>
              <a:t>условий;</a:t>
            </a:r>
            <a:endParaRPr sz="2200" dirty="0">
              <a:latin typeface="Tahoma"/>
              <a:cs typeface="Tahoma"/>
            </a:endParaRPr>
          </a:p>
          <a:p>
            <a:pPr marL="84455" algn="ctr">
              <a:lnSpc>
                <a:spcPct val="100000"/>
              </a:lnSpc>
            </a:pPr>
            <a:r>
              <a:rPr sz="2200" spc="175" dirty="0">
                <a:solidFill>
                  <a:srgbClr val="595959"/>
                </a:solidFill>
                <a:latin typeface="Tahoma"/>
                <a:cs typeface="Tahoma"/>
              </a:rPr>
              <a:t>обеспечение</a:t>
            </a:r>
            <a:r>
              <a:rPr sz="22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595959"/>
                </a:solidFill>
                <a:latin typeface="Tahoma"/>
                <a:cs typeface="Tahoma"/>
              </a:rPr>
              <a:t>подопечных</a:t>
            </a:r>
            <a:r>
              <a:rPr sz="22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80" dirty="0">
                <a:solidFill>
                  <a:srgbClr val="595959"/>
                </a:solidFill>
                <a:latin typeface="Tahoma"/>
                <a:cs typeface="Tahoma"/>
              </a:rPr>
              <a:t>уходом</a:t>
            </a:r>
            <a:r>
              <a:rPr sz="22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22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595959"/>
                </a:solidFill>
                <a:latin typeface="Tahoma"/>
                <a:cs typeface="Tahoma"/>
              </a:rPr>
              <a:t>лечением;</a:t>
            </a:r>
            <a:endParaRPr sz="2200" dirty="0">
              <a:latin typeface="Tahoma"/>
              <a:cs typeface="Tahoma"/>
            </a:endParaRPr>
          </a:p>
          <a:p>
            <a:pPr marL="5080" algn="ctr">
              <a:lnSpc>
                <a:spcPct val="100000"/>
              </a:lnSpc>
              <a:spcBef>
                <a:spcPts val="2640"/>
              </a:spcBef>
            </a:pPr>
            <a:r>
              <a:rPr sz="2200" dirty="0">
                <a:solidFill>
                  <a:srgbClr val="595959"/>
                </a:solidFill>
                <a:latin typeface="Tahoma"/>
                <a:cs typeface="Tahoma"/>
              </a:rPr>
              <a:t>-</a:t>
            </a:r>
            <a:r>
              <a:rPr sz="22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55" dirty="0">
                <a:solidFill>
                  <a:srgbClr val="595959"/>
                </a:solidFill>
                <a:latin typeface="Tahoma"/>
                <a:cs typeface="Tahoma"/>
              </a:rPr>
              <a:t>защита</a:t>
            </a:r>
            <a:r>
              <a:rPr sz="22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40" dirty="0">
                <a:solidFill>
                  <a:srgbClr val="595959"/>
                </a:solidFill>
                <a:latin typeface="Tahoma"/>
                <a:cs typeface="Tahoma"/>
              </a:rPr>
              <a:t>прав</a:t>
            </a:r>
            <a:r>
              <a:rPr sz="22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22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595959"/>
                </a:solidFill>
                <a:latin typeface="Tahoma"/>
                <a:cs typeface="Tahoma"/>
              </a:rPr>
              <a:t>законных</a:t>
            </a:r>
            <a:r>
              <a:rPr sz="22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40" dirty="0">
                <a:solidFill>
                  <a:srgbClr val="595959"/>
                </a:solidFill>
                <a:latin typeface="Tahoma"/>
                <a:cs typeface="Tahoma"/>
              </a:rPr>
              <a:t>интересов</a:t>
            </a:r>
            <a:r>
              <a:rPr sz="22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80" dirty="0">
                <a:solidFill>
                  <a:srgbClr val="595959"/>
                </a:solidFill>
                <a:latin typeface="Tahoma"/>
                <a:cs typeface="Tahoma"/>
              </a:rPr>
              <a:t>подопечного.</a:t>
            </a:r>
            <a:endParaRPr sz="2200" dirty="0">
              <a:latin typeface="Tahoma"/>
              <a:cs typeface="Tahoma"/>
            </a:endParaRPr>
          </a:p>
          <a:p>
            <a:pPr marL="147955" marR="136525" algn="ctr">
              <a:lnSpc>
                <a:spcPct val="100000"/>
              </a:lnSpc>
              <a:spcBef>
                <a:spcPts val="2645"/>
              </a:spcBef>
            </a:pPr>
            <a:r>
              <a:rPr sz="2200" spc="250" dirty="0">
                <a:solidFill>
                  <a:srgbClr val="595959"/>
                </a:solidFill>
                <a:latin typeface="Tahoma"/>
                <a:cs typeface="Tahoma"/>
              </a:rPr>
              <a:t>Кроме</a:t>
            </a:r>
            <a:r>
              <a:rPr sz="22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595959"/>
                </a:solidFill>
                <a:latin typeface="Tahoma"/>
                <a:cs typeface="Tahoma"/>
              </a:rPr>
              <a:t>того</a:t>
            </a:r>
            <a:r>
              <a:rPr sz="22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85" dirty="0">
                <a:solidFill>
                  <a:srgbClr val="595959"/>
                </a:solidFill>
                <a:latin typeface="Tahoma"/>
                <a:cs typeface="Tahoma"/>
              </a:rPr>
              <a:t>опекуны</a:t>
            </a:r>
            <a:r>
              <a:rPr sz="22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22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595959"/>
                </a:solidFill>
                <a:latin typeface="Tahoma"/>
                <a:cs typeface="Tahoma"/>
              </a:rPr>
              <a:t>попечители</a:t>
            </a:r>
            <a:r>
              <a:rPr sz="22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30" dirty="0">
                <a:solidFill>
                  <a:srgbClr val="595959"/>
                </a:solidFill>
                <a:latin typeface="Tahoma"/>
                <a:cs typeface="Tahoma"/>
              </a:rPr>
              <a:t>совершеннолетних</a:t>
            </a:r>
            <a:r>
              <a:rPr sz="22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595959"/>
                </a:solidFill>
                <a:latin typeface="Tahoma"/>
                <a:cs typeface="Tahoma"/>
              </a:rPr>
              <a:t>лиц, </a:t>
            </a:r>
            <a:r>
              <a:rPr sz="2200" spc="70" dirty="0">
                <a:solidFill>
                  <a:srgbClr val="595959"/>
                </a:solidFill>
                <a:latin typeface="Tahoma"/>
                <a:cs typeface="Tahoma"/>
              </a:rPr>
              <a:t>признанных</a:t>
            </a:r>
            <a:r>
              <a:rPr sz="22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204" dirty="0">
                <a:solidFill>
                  <a:srgbClr val="595959"/>
                </a:solidFill>
                <a:latin typeface="Tahoma"/>
                <a:cs typeface="Tahoma"/>
              </a:rPr>
              <a:t>недееспособными</a:t>
            </a:r>
            <a:r>
              <a:rPr sz="22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45" dirty="0">
                <a:solidFill>
                  <a:srgbClr val="595959"/>
                </a:solidFill>
                <a:latin typeface="Tahoma"/>
                <a:cs typeface="Tahoma"/>
              </a:rPr>
              <a:t>либо</a:t>
            </a:r>
            <a:r>
              <a:rPr sz="22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595959"/>
                </a:solidFill>
                <a:latin typeface="Tahoma"/>
                <a:cs typeface="Tahoma"/>
              </a:rPr>
              <a:t>признанных</a:t>
            </a:r>
            <a:endParaRPr sz="2200" dirty="0">
              <a:latin typeface="Tahoma"/>
              <a:cs typeface="Tahoma"/>
            </a:endParaRPr>
          </a:p>
          <a:p>
            <a:pPr marL="1905" algn="ctr">
              <a:lnSpc>
                <a:spcPct val="100000"/>
              </a:lnSpc>
            </a:pPr>
            <a:r>
              <a:rPr sz="2200" spc="114" dirty="0">
                <a:solidFill>
                  <a:srgbClr val="595959"/>
                </a:solidFill>
                <a:latin typeface="Tahoma"/>
                <a:cs typeface="Tahoma"/>
              </a:rPr>
              <a:t>ограниченно</a:t>
            </a:r>
            <a:r>
              <a:rPr sz="22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215" dirty="0">
                <a:solidFill>
                  <a:srgbClr val="595959"/>
                </a:solidFill>
                <a:latin typeface="Tahoma"/>
                <a:cs typeface="Tahoma"/>
              </a:rPr>
              <a:t>дееспособными</a:t>
            </a:r>
            <a:r>
              <a:rPr sz="22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05" dirty="0">
                <a:solidFill>
                  <a:srgbClr val="595959"/>
                </a:solidFill>
                <a:latin typeface="Tahoma"/>
                <a:cs typeface="Tahoma"/>
              </a:rPr>
              <a:t>вследствие</a:t>
            </a:r>
            <a:r>
              <a:rPr sz="22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05" dirty="0">
                <a:solidFill>
                  <a:srgbClr val="595959"/>
                </a:solidFill>
                <a:latin typeface="Tahoma"/>
                <a:cs typeface="Tahoma"/>
              </a:rPr>
              <a:t>психического</a:t>
            </a:r>
            <a:endParaRPr sz="2200" dirty="0">
              <a:latin typeface="Tahoma"/>
              <a:cs typeface="Tahoma"/>
            </a:endParaRPr>
          </a:p>
          <a:p>
            <a:pPr marL="88900" marR="79375" algn="ctr">
              <a:lnSpc>
                <a:spcPct val="100000"/>
              </a:lnSpc>
            </a:pPr>
            <a:r>
              <a:rPr sz="2200" spc="185" dirty="0">
                <a:solidFill>
                  <a:srgbClr val="595959"/>
                </a:solidFill>
                <a:latin typeface="Tahoma"/>
                <a:cs typeface="Tahoma"/>
              </a:rPr>
              <a:t>расстройства</a:t>
            </a:r>
            <a:r>
              <a:rPr sz="22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595959"/>
                </a:solidFill>
                <a:latin typeface="Tahoma"/>
                <a:cs typeface="Tahoma"/>
              </a:rPr>
              <a:t>(заболевания),</a:t>
            </a:r>
            <a:r>
              <a:rPr sz="22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595959"/>
                </a:solidFill>
                <a:latin typeface="Tahoma"/>
                <a:cs typeface="Tahoma"/>
              </a:rPr>
              <a:t>обязаны,</a:t>
            </a:r>
            <a:r>
              <a:rPr sz="22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30" dirty="0">
                <a:solidFill>
                  <a:srgbClr val="595959"/>
                </a:solidFill>
                <a:latin typeface="Tahoma"/>
                <a:cs typeface="Tahoma"/>
              </a:rPr>
              <a:t>принимать</a:t>
            </a:r>
            <a:r>
              <a:rPr sz="22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250" dirty="0" err="1">
                <a:solidFill>
                  <a:srgbClr val="595959"/>
                </a:solidFill>
                <a:latin typeface="Tahoma"/>
                <a:cs typeface="Tahoma"/>
              </a:rPr>
              <a:t>меры</a:t>
            </a:r>
            <a:r>
              <a:rPr sz="22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2200" spc="-60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2200" spc="130" dirty="0" err="1">
                <a:solidFill>
                  <a:srgbClr val="595959"/>
                </a:solidFill>
                <a:latin typeface="Tahoma"/>
                <a:cs typeface="Tahoma"/>
              </a:rPr>
              <a:t>по</a:t>
            </a:r>
            <a:r>
              <a:rPr sz="2200" spc="1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65" dirty="0">
                <a:solidFill>
                  <a:srgbClr val="595959"/>
                </a:solidFill>
                <a:latin typeface="Tahoma"/>
                <a:cs typeface="Tahoma"/>
              </a:rPr>
              <a:t>обеспечению</a:t>
            </a:r>
            <a:r>
              <a:rPr sz="22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95" dirty="0">
                <a:solidFill>
                  <a:srgbClr val="595959"/>
                </a:solidFill>
                <a:latin typeface="Tahoma"/>
                <a:cs typeface="Tahoma"/>
              </a:rPr>
              <a:t>оказания</a:t>
            </a:r>
            <a:r>
              <a:rPr sz="22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25" dirty="0">
                <a:solidFill>
                  <a:srgbClr val="595959"/>
                </a:solidFill>
                <a:latin typeface="Tahoma"/>
                <a:cs typeface="Tahoma"/>
              </a:rPr>
              <a:t>подопечным</a:t>
            </a:r>
            <a:r>
              <a:rPr sz="22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175" dirty="0">
                <a:solidFill>
                  <a:srgbClr val="595959"/>
                </a:solidFill>
                <a:latin typeface="Tahoma"/>
                <a:cs typeface="Tahoma"/>
              </a:rPr>
              <a:t>необходимой </a:t>
            </a:r>
            <a:r>
              <a:rPr sz="2200" spc="180" dirty="0">
                <a:solidFill>
                  <a:srgbClr val="595959"/>
                </a:solidFill>
                <a:latin typeface="Tahoma"/>
                <a:cs typeface="Tahoma"/>
              </a:rPr>
              <a:t>медицинской</a:t>
            </a:r>
            <a:r>
              <a:rPr sz="22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200" spc="210" dirty="0">
                <a:solidFill>
                  <a:srgbClr val="595959"/>
                </a:solidFill>
                <a:latin typeface="Tahoma"/>
                <a:cs typeface="Tahoma"/>
              </a:rPr>
              <a:t>помощи.</a:t>
            </a:r>
            <a:endParaRPr sz="22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3200" spc="300" dirty="0">
                <a:solidFill>
                  <a:srgbClr val="262626"/>
                </a:solidFill>
              </a:rPr>
              <a:t>Опека</a:t>
            </a:r>
            <a:r>
              <a:rPr sz="3200" spc="-100" dirty="0">
                <a:solidFill>
                  <a:srgbClr val="262626"/>
                </a:solidFill>
              </a:rPr>
              <a:t> </a:t>
            </a:r>
            <a:r>
              <a:rPr sz="2000" spc="90" dirty="0">
                <a:solidFill>
                  <a:srgbClr val="262626"/>
                </a:solidFill>
              </a:rPr>
              <a:t>устанавливается</a:t>
            </a:r>
            <a:r>
              <a:rPr sz="2000" spc="-90" dirty="0">
                <a:solidFill>
                  <a:srgbClr val="262626"/>
                </a:solidFill>
              </a:rPr>
              <a:t> </a:t>
            </a:r>
            <a:r>
              <a:rPr sz="2000" spc="160" dirty="0">
                <a:solidFill>
                  <a:srgbClr val="262626"/>
                </a:solidFill>
              </a:rPr>
              <a:t>над</a:t>
            </a:r>
            <a:r>
              <a:rPr sz="2000" spc="-60" dirty="0">
                <a:solidFill>
                  <a:srgbClr val="262626"/>
                </a:solidFill>
              </a:rPr>
              <a:t> </a:t>
            </a:r>
            <a:r>
              <a:rPr sz="2000" spc="165" dirty="0">
                <a:solidFill>
                  <a:srgbClr val="262626"/>
                </a:solidFill>
              </a:rPr>
              <a:t>гражданами,</a:t>
            </a:r>
            <a:r>
              <a:rPr sz="2000" spc="-85" dirty="0">
                <a:solidFill>
                  <a:srgbClr val="262626"/>
                </a:solidFill>
              </a:rPr>
              <a:t> </a:t>
            </a:r>
            <a:r>
              <a:rPr sz="2000" spc="120" dirty="0">
                <a:solidFill>
                  <a:srgbClr val="262626"/>
                </a:solidFill>
              </a:rPr>
              <a:t>признанными</a:t>
            </a:r>
            <a:r>
              <a:rPr sz="2000" spc="-75" dirty="0">
                <a:solidFill>
                  <a:srgbClr val="262626"/>
                </a:solidFill>
              </a:rPr>
              <a:t> </a:t>
            </a:r>
            <a:r>
              <a:rPr sz="2000" spc="229" dirty="0">
                <a:solidFill>
                  <a:srgbClr val="262626"/>
                </a:solidFill>
              </a:rPr>
              <a:t>судом</a:t>
            </a:r>
            <a:endParaRPr sz="2000" dirty="0"/>
          </a:p>
          <a:p>
            <a:pPr marL="12700" algn="ctr">
              <a:lnSpc>
                <a:spcPct val="100000"/>
              </a:lnSpc>
              <a:spcBef>
                <a:spcPts val="5"/>
              </a:spcBef>
            </a:pPr>
            <a:r>
              <a:rPr sz="2000" spc="165" dirty="0">
                <a:solidFill>
                  <a:srgbClr val="262626"/>
                </a:solidFill>
              </a:rPr>
              <a:t>недееспособными</a:t>
            </a:r>
            <a:r>
              <a:rPr sz="3200" spc="165" dirty="0">
                <a:solidFill>
                  <a:srgbClr val="262626"/>
                </a:solidFill>
              </a:rPr>
              <a:t>.</a:t>
            </a:r>
            <a:endParaRPr sz="3200" dirty="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2668270" y="2036191"/>
            <a:ext cx="8686165" cy="3295133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800" spc="175" dirty="0">
                <a:solidFill>
                  <a:srgbClr val="3F3F3F"/>
                </a:solidFill>
              </a:rPr>
              <a:t>Недееспособным</a:t>
            </a:r>
            <a:r>
              <a:rPr sz="1800" spc="-60" dirty="0">
                <a:solidFill>
                  <a:srgbClr val="3F3F3F"/>
                </a:solidFill>
              </a:rPr>
              <a:t> </a:t>
            </a:r>
            <a:r>
              <a:rPr sz="1800" spc="145" dirty="0">
                <a:solidFill>
                  <a:srgbClr val="3F3F3F"/>
                </a:solidFill>
              </a:rPr>
              <a:t>может</a:t>
            </a:r>
            <a:r>
              <a:rPr sz="1800" spc="-55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быть</a:t>
            </a:r>
            <a:r>
              <a:rPr sz="1800" spc="-70" dirty="0">
                <a:solidFill>
                  <a:srgbClr val="3F3F3F"/>
                </a:solidFill>
              </a:rPr>
              <a:t> </a:t>
            </a:r>
            <a:r>
              <a:rPr sz="1800" spc="55" dirty="0">
                <a:solidFill>
                  <a:srgbClr val="3F3F3F"/>
                </a:solidFill>
              </a:rPr>
              <a:t>признан:</a:t>
            </a:r>
            <a:endParaRPr sz="1800" dirty="0"/>
          </a:p>
          <a:p>
            <a:pPr marL="355600" marR="889635" indent="-342900" algn="just">
              <a:lnSpc>
                <a:spcPct val="100000"/>
              </a:lnSpc>
              <a:spcBef>
                <a:spcPts val="994"/>
              </a:spcBef>
              <a:buFont typeface="Wingdings" pitchFamily="2" charset="2"/>
              <a:buChar char="ü"/>
              <a:tabLst>
                <a:tab pos="419100" algn="l"/>
              </a:tabLst>
            </a:pPr>
            <a:r>
              <a:rPr sz="1800" spc="90" dirty="0" err="1">
                <a:solidFill>
                  <a:srgbClr val="3F3F3F"/>
                </a:solidFill>
              </a:rPr>
              <a:t>гражданин</a:t>
            </a:r>
            <a:r>
              <a:rPr sz="1800" spc="90" dirty="0">
                <a:solidFill>
                  <a:srgbClr val="3F3F3F"/>
                </a:solidFill>
              </a:rPr>
              <a:t>,</a:t>
            </a:r>
            <a:r>
              <a:rPr sz="1800" spc="-55" dirty="0">
                <a:solidFill>
                  <a:srgbClr val="3F3F3F"/>
                </a:solidFill>
              </a:rPr>
              <a:t> </a:t>
            </a:r>
            <a:r>
              <a:rPr sz="1800" spc="70" dirty="0">
                <a:solidFill>
                  <a:srgbClr val="3F3F3F"/>
                </a:solidFill>
              </a:rPr>
              <a:t>который</a:t>
            </a:r>
            <a:r>
              <a:rPr sz="1800" spc="-65" dirty="0">
                <a:solidFill>
                  <a:srgbClr val="3F3F3F"/>
                </a:solidFill>
              </a:rPr>
              <a:t> </a:t>
            </a:r>
            <a:r>
              <a:rPr sz="1800" spc="85" dirty="0">
                <a:solidFill>
                  <a:srgbClr val="3F3F3F"/>
                </a:solidFill>
              </a:rPr>
              <a:t>вследствие</a:t>
            </a:r>
            <a:r>
              <a:rPr sz="1800" spc="-50" dirty="0">
                <a:solidFill>
                  <a:srgbClr val="3F3F3F"/>
                </a:solidFill>
              </a:rPr>
              <a:t> </a:t>
            </a:r>
            <a:r>
              <a:rPr sz="1800" spc="100" dirty="0">
                <a:solidFill>
                  <a:srgbClr val="3F3F3F"/>
                </a:solidFill>
              </a:rPr>
              <a:t>психического</a:t>
            </a:r>
            <a:r>
              <a:rPr sz="1800" spc="-55" dirty="0">
                <a:solidFill>
                  <a:srgbClr val="3F3F3F"/>
                </a:solidFill>
              </a:rPr>
              <a:t> </a:t>
            </a:r>
            <a:r>
              <a:rPr sz="1800" spc="150" dirty="0">
                <a:solidFill>
                  <a:srgbClr val="3F3F3F"/>
                </a:solidFill>
              </a:rPr>
              <a:t>расстройства</a:t>
            </a:r>
            <a:r>
              <a:rPr sz="1800" spc="160" dirty="0">
                <a:solidFill>
                  <a:srgbClr val="3F3F3F"/>
                </a:solidFill>
              </a:rPr>
              <a:t> </a:t>
            </a:r>
            <a:r>
              <a:rPr sz="1800" spc="65" dirty="0">
                <a:solidFill>
                  <a:srgbClr val="3F3F3F"/>
                </a:solidFill>
              </a:rPr>
              <a:t>(заболевания)</a:t>
            </a:r>
            <a:r>
              <a:rPr sz="1800" spc="-20" dirty="0">
                <a:solidFill>
                  <a:srgbClr val="3F3F3F"/>
                </a:solidFill>
              </a:rPr>
              <a:t> </a:t>
            </a:r>
            <a:r>
              <a:rPr sz="1800" spc="135" dirty="0">
                <a:solidFill>
                  <a:srgbClr val="3F3F3F"/>
                </a:solidFill>
              </a:rPr>
              <a:t>не</a:t>
            </a:r>
            <a:r>
              <a:rPr sz="1800" spc="-65" dirty="0">
                <a:solidFill>
                  <a:srgbClr val="3F3F3F"/>
                </a:solidFill>
              </a:rPr>
              <a:t> </a:t>
            </a:r>
            <a:r>
              <a:rPr sz="1800" spc="150" dirty="0">
                <a:solidFill>
                  <a:srgbClr val="3F3F3F"/>
                </a:solidFill>
              </a:rPr>
              <a:t>может</a:t>
            </a:r>
            <a:r>
              <a:rPr sz="1800" spc="-45" dirty="0">
                <a:solidFill>
                  <a:srgbClr val="3F3F3F"/>
                </a:solidFill>
              </a:rPr>
              <a:t> </a:t>
            </a:r>
            <a:r>
              <a:rPr sz="1800" spc="110" dirty="0">
                <a:solidFill>
                  <a:srgbClr val="3F3F3F"/>
                </a:solidFill>
              </a:rPr>
              <a:t>понимать</a:t>
            </a:r>
            <a:r>
              <a:rPr sz="1800" spc="-60" dirty="0">
                <a:solidFill>
                  <a:srgbClr val="3F3F3F"/>
                </a:solidFill>
              </a:rPr>
              <a:t> </a:t>
            </a:r>
            <a:r>
              <a:rPr sz="1800" spc="80" dirty="0">
                <a:solidFill>
                  <a:srgbClr val="3F3F3F"/>
                </a:solidFill>
              </a:rPr>
              <a:t>значение</a:t>
            </a:r>
            <a:r>
              <a:rPr sz="1800" spc="-55" dirty="0">
                <a:solidFill>
                  <a:srgbClr val="3F3F3F"/>
                </a:solidFill>
              </a:rPr>
              <a:t> </a:t>
            </a:r>
            <a:r>
              <a:rPr sz="1800" spc="90" dirty="0">
                <a:solidFill>
                  <a:srgbClr val="3F3F3F"/>
                </a:solidFill>
              </a:rPr>
              <a:t>своих</a:t>
            </a:r>
            <a:r>
              <a:rPr sz="1800" spc="-65" dirty="0">
                <a:solidFill>
                  <a:srgbClr val="3F3F3F"/>
                </a:solidFill>
              </a:rPr>
              <a:t> </a:t>
            </a:r>
            <a:r>
              <a:rPr sz="1800" spc="70" dirty="0" err="1">
                <a:solidFill>
                  <a:srgbClr val="3F3F3F"/>
                </a:solidFill>
              </a:rPr>
              <a:t>действий</a:t>
            </a:r>
            <a:r>
              <a:rPr sz="1800" spc="-45" dirty="0">
                <a:solidFill>
                  <a:srgbClr val="3F3F3F"/>
                </a:solidFill>
              </a:rPr>
              <a:t> </a:t>
            </a:r>
            <a:br>
              <a:rPr lang="ru-RU" sz="1800" spc="-45" dirty="0">
                <a:solidFill>
                  <a:srgbClr val="3F3F3F"/>
                </a:solidFill>
              </a:rPr>
            </a:br>
            <a:r>
              <a:rPr sz="1800" spc="50" dirty="0" err="1">
                <a:solidFill>
                  <a:srgbClr val="3F3F3F"/>
                </a:solidFill>
              </a:rPr>
              <a:t>или</a:t>
            </a:r>
            <a:r>
              <a:rPr sz="1800" spc="50" dirty="0">
                <a:solidFill>
                  <a:srgbClr val="3F3F3F"/>
                </a:solidFill>
              </a:rPr>
              <a:t> руководить</a:t>
            </a:r>
            <a:r>
              <a:rPr sz="1800" spc="-60" dirty="0">
                <a:solidFill>
                  <a:srgbClr val="3F3F3F"/>
                </a:solidFill>
              </a:rPr>
              <a:t> </a:t>
            </a:r>
            <a:r>
              <a:rPr sz="1800" spc="110" dirty="0">
                <a:solidFill>
                  <a:srgbClr val="3F3F3F"/>
                </a:solidFill>
              </a:rPr>
              <a:t>ими;</a:t>
            </a:r>
            <a:endParaRPr sz="1800" dirty="0">
              <a:latin typeface="Microsoft Sans Serif"/>
              <a:cs typeface="Microsoft Sans Serif"/>
            </a:endParaRPr>
          </a:p>
          <a:p>
            <a:pPr marL="298450" indent="-285750" algn="just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ü"/>
              <a:tabLst>
                <a:tab pos="354965" algn="l"/>
              </a:tabLst>
            </a:pPr>
            <a:r>
              <a:rPr sz="1800" spc="90" dirty="0" err="1">
                <a:solidFill>
                  <a:srgbClr val="3F3F3F"/>
                </a:solidFill>
              </a:rPr>
              <a:t>гражданин</a:t>
            </a:r>
            <a:r>
              <a:rPr sz="1800" spc="90" dirty="0">
                <a:solidFill>
                  <a:srgbClr val="3F3F3F"/>
                </a:solidFill>
              </a:rPr>
              <a:t>,</a:t>
            </a:r>
            <a:r>
              <a:rPr sz="1800" spc="-55" dirty="0">
                <a:solidFill>
                  <a:srgbClr val="3F3F3F"/>
                </a:solidFill>
              </a:rPr>
              <a:t> </a:t>
            </a:r>
            <a:r>
              <a:rPr sz="1800" spc="70" dirty="0">
                <a:solidFill>
                  <a:srgbClr val="3F3F3F"/>
                </a:solidFill>
              </a:rPr>
              <a:t>который</a:t>
            </a:r>
            <a:r>
              <a:rPr sz="1800" spc="-55" dirty="0">
                <a:solidFill>
                  <a:srgbClr val="3F3F3F"/>
                </a:solidFill>
              </a:rPr>
              <a:t> </a:t>
            </a:r>
            <a:r>
              <a:rPr sz="1800" spc="-114" dirty="0">
                <a:solidFill>
                  <a:srgbClr val="3F3F3F"/>
                </a:solidFill>
              </a:rPr>
              <a:t>в</a:t>
            </a:r>
            <a:r>
              <a:rPr sz="1800" spc="-75" dirty="0">
                <a:solidFill>
                  <a:srgbClr val="3F3F3F"/>
                </a:solidFill>
              </a:rPr>
              <a:t> </a:t>
            </a:r>
            <a:r>
              <a:rPr sz="1800" spc="15" dirty="0">
                <a:solidFill>
                  <a:srgbClr val="3F3F3F"/>
                </a:solidFill>
              </a:rPr>
              <a:t>связи</a:t>
            </a:r>
            <a:r>
              <a:rPr sz="1800" spc="-65" dirty="0">
                <a:solidFill>
                  <a:srgbClr val="3F3F3F"/>
                </a:solidFill>
              </a:rPr>
              <a:t> </a:t>
            </a:r>
            <a:r>
              <a:rPr sz="1800" spc="335" dirty="0">
                <a:solidFill>
                  <a:srgbClr val="3F3F3F"/>
                </a:solidFill>
              </a:rPr>
              <a:t>с</a:t>
            </a:r>
            <a:r>
              <a:rPr sz="1800" spc="-65" dirty="0">
                <a:solidFill>
                  <a:srgbClr val="3F3F3F"/>
                </a:solidFill>
              </a:rPr>
              <a:t> </a:t>
            </a:r>
            <a:r>
              <a:rPr sz="1800" spc="140" dirty="0" err="1">
                <a:solidFill>
                  <a:srgbClr val="3F3F3F"/>
                </a:solidFill>
              </a:rPr>
              <a:t>заболеванием</a:t>
            </a:r>
            <a:r>
              <a:rPr sz="1800" spc="-25" dirty="0">
                <a:solidFill>
                  <a:srgbClr val="3F3F3F"/>
                </a:solidFill>
              </a:rPr>
              <a:t> </a:t>
            </a:r>
            <a:r>
              <a:rPr sz="1800" spc="75" dirty="0" err="1">
                <a:solidFill>
                  <a:srgbClr val="3F3F3F"/>
                </a:solidFill>
              </a:rPr>
              <a:t>находит</a:t>
            </a:r>
            <a:r>
              <a:rPr lang="ru-RU" sz="1800" spc="75" dirty="0">
                <a:solidFill>
                  <a:srgbClr val="3F3F3F"/>
                </a:solidFill>
              </a:rPr>
              <a:t>ь</a:t>
            </a:r>
            <a:r>
              <a:rPr sz="1800" spc="75" dirty="0" err="1">
                <a:solidFill>
                  <a:srgbClr val="3F3F3F"/>
                </a:solidFill>
              </a:rPr>
              <a:t>ся</a:t>
            </a:r>
            <a:r>
              <a:rPr sz="1800" spc="-65" dirty="0">
                <a:solidFill>
                  <a:srgbClr val="3F3F3F"/>
                </a:solidFill>
              </a:rPr>
              <a:t> </a:t>
            </a:r>
            <a:br>
              <a:rPr lang="ru-RU" sz="1800" spc="-65" dirty="0">
                <a:solidFill>
                  <a:srgbClr val="3F3F3F"/>
                </a:solidFill>
              </a:rPr>
            </a:br>
            <a:r>
              <a:rPr sz="1800" spc="-114" dirty="0">
                <a:solidFill>
                  <a:srgbClr val="3F3F3F"/>
                </a:solidFill>
              </a:rPr>
              <a:t>в</a:t>
            </a:r>
            <a:r>
              <a:rPr lang="ru-RU" sz="1800" dirty="0">
                <a:latin typeface="Microsoft Sans Serif"/>
                <a:cs typeface="Microsoft Sans Serif"/>
              </a:rPr>
              <a:t> </a:t>
            </a:r>
            <a:r>
              <a:rPr sz="1800" spc="140" dirty="0" err="1">
                <a:solidFill>
                  <a:srgbClr val="3F3F3F"/>
                </a:solidFill>
              </a:rPr>
              <a:t>бессознательном</a:t>
            </a:r>
            <a:r>
              <a:rPr sz="1800" spc="5" dirty="0">
                <a:solidFill>
                  <a:srgbClr val="3F3F3F"/>
                </a:solidFill>
              </a:rPr>
              <a:t> </a:t>
            </a:r>
            <a:r>
              <a:rPr sz="1800" spc="90" dirty="0">
                <a:solidFill>
                  <a:srgbClr val="3F3F3F"/>
                </a:solidFill>
              </a:rPr>
              <a:t>состоянии,</a:t>
            </a:r>
            <a:r>
              <a:rPr sz="1800" spc="-15" dirty="0">
                <a:solidFill>
                  <a:srgbClr val="3F3F3F"/>
                </a:solidFill>
              </a:rPr>
              <a:t> </a:t>
            </a:r>
            <a:r>
              <a:rPr sz="1800" spc="155" dirty="0">
                <a:solidFill>
                  <a:srgbClr val="3F3F3F"/>
                </a:solidFill>
              </a:rPr>
              <a:t>исключающем</a:t>
            </a:r>
            <a:r>
              <a:rPr sz="1800" spc="-5" dirty="0">
                <a:solidFill>
                  <a:srgbClr val="3F3F3F"/>
                </a:solidFill>
              </a:rPr>
              <a:t> </a:t>
            </a:r>
            <a:r>
              <a:rPr sz="1800" spc="90" dirty="0">
                <a:solidFill>
                  <a:srgbClr val="3F3F3F"/>
                </a:solidFill>
              </a:rPr>
              <a:t>возможность</a:t>
            </a:r>
            <a:r>
              <a:rPr sz="1800" spc="-15" dirty="0">
                <a:solidFill>
                  <a:srgbClr val="3F3F3F"/>
                </a:solidFill>
              </a:rPr>
              <a:t> </a:t>
            </a:r>
            <a:r>
              <a:rPr sz="1800" spc="100" dirty="0">
                <a:solidFill>
                  <a:srgbClr val="3F3F3F"/>
                </a:solidFill>
              </a:rPr>
              <a:t>понимать </a:t>
            </a:r>
            <a:r>
              <a:rPr sz="1800" spc="80" dirty="0">
                <a:solidFill>
                  <a:srgbClr val="3F3F3F"/>
                </a:solidFill>
              </a:rPr>
              <a:t>значение</a:t>
            </a:r>
            <a:r>
              <a:rPr sz="1800" spc="-35" dirty="0">
                <a:solidFill>
                  <a:srgbClr val="3F3F3F"/>
                </a:solidFill>
              </a:rPr>
              <a:t> </a:t>
            </a:r>
            <a:r>
              <a:rPr sz="1800" spc="90" dirty="0">
                <a:solidFill>
                  <a:srgbClr val="3F3F3F"/>
                </a:solidFill>
              </a:rPr>
              <a:t>своих</a:t>
            </a:r>
            <a:r>
              <a:rPr sz="1800" spc="-55" dirty="0">
                <a:solidFill>
                  <a:srgbClr val="3F3F3F"/>
                </a:solidFill>
              </a:rPr>
              <a:t> </a:t>
            </a:r>
            <a:r>
              <a:rPr sz="1800" spc="70" dirty="0">
                <a:solidFill>
                  <a:srgbClr val="3F3F3F"/>
                </a:solidFill>
              </a:rPr>
              <a:t>действий</a:t>
            </a:r>
            <a:r>
              <a:rPr sz="1800" spc="-30" dirty="0">
                <a:solidFill>
                  <a:srgbClr val="3F3F3F"/>
                </a:solidFill>
              </a:rPr>
              <a:t> </a:t>
            </a:r>
            <a:r>
              <a:rPr sz="1800" spc="50" dirty="0">
                <a:solidFill>
                  <a:srgbClr val="3F3F3F"/>
                </a:solidFill>
              </a:rPr>
              <a:t>или</a:t>
            </a:r>
            <a:r>
              <a:rPr sz="1800" spc="-45" dirty="0">
                <a:solidFill>
                  <a:srgbClr val="3F3F3F"/>
                </a:solidFill>
              </a:rPr>
              <a:t> </a:t>
            </a:r>
            <a:r>
              <a:rPr sz="1800" spc="50" dirty="0">
                <a:solidFill>
                  <a:srgbClr val="3F3F3F"/>
                </a:solidFill>
              </a:rPr>
              <a:t>руководить</a:t>
            </a:r>
            <a:r>
              <a:rPr sz="1800" spc="-50" dirty="0">
                <a:solidFill>
                  <a:srgbClr val="3F3F3F"/>
                </a:solidFill>
              </a:rPr>
              <a:t> </a:t>
            </a:r>
            <a:r>
              <a:rPr sz="1800" spc="110" dirty="0">
                <a:solidFill>
                  <a:srgbClr val="3F3F3F"/>
                </a:solidFill>
              </a:rPr>
              <a:t>ими.</a:t>
            </a:r>
            <a:endParaRPr sz="1800" dirty="0"/>
          </a:p>
          <a:p>
            <a:pPr marL="12700" marR="5080" algn="ctr">
              <a:lnSpc>
                <a:spcPct val="100000"/>
              </a:lnSpc>
              <a:spcBef>
                <a:spcPts val="1010"/>
              </a:spcBef>
            </a:pPr>
            <a:r>
              <a:rPr sz="1800" spc="85" dirty="0">
                <a:solidFill>
                  <a:srgbClr val="FF0000"/>
                </a:solidFill>
              </a:rPr>
              <a:t>ВАЖНО!</a:t>
            </a:r>
            <a:r>
              <a:rPr sz="1800" spc="-90" dirty="0">
                <a:solidFill>
                  <a:srgbClr val="FF0000"/>
                </a:solidFill>
              </a:rPr>
              <a:t> </a:t>
            </a:r>
            <a:r>
              <a:rPr sz="1800" spc="110" dirty="0">
                <a:solidFill>
                  <a:srgbClr val="FF0000"/>
                </a:solidFill>
              </a:rPr>
              <a:t>Гражданин</a:t>
            </a:r>
            <a:r>
              <a:rPr sz="1800" spc="-55" dirty="0">
                <a:solidFill>
                  <a:srgbClr val="FF0000"/>
                </a:solidFill>
              </a:rPr>
              <a:t> </a:t>
            </a:r>
            <a:r>
              <a:rPr sz="1800" spc="145" dirty="0">
                <a:solidFill>
                  <a:srgbClr val="FF0000"/>
                </a:solidFill>
              </a:rPr>
              <a:t>может</a:t>
            </a:r>
            <a:r>
              <a:rPr sz="1800" spc="-50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быть</a:t>
            </a:r>
            <a:r>
              <a:rPr sz="1800" spc="-65" dirty="0">
                <a:solidFill>
                  <a:srgbClr val="FF0000"/>
                </a:solidFill>
              </a:rPr>
              <a:t> </a:t>
            </a:r>
            <a:r>
              <a:rPr sz="1800" spc="95" dirty="0">
                <a:solidFill>
                  <a:srgbClr val="FF0000"/>
                </a:solidFill>
              </a:rPr>
              <a:t>признан</a:t>
            </a:r>
            <a:r>
              <a:rPr sz="1800" spc="-75" dirty="0">
                <a:solidFill>
                  <a:srgbClr val="FF0000"/>
                </a:solidFill>
              </a:rPr>
              <a:t> </a:t>
            </a:r>
            <a:r>
              <a:rPr sz="1800" spc="180" dirty="0">
                <a:solidFill>
                  <a:srgbClr val="FF0000"/>
                </a:solidFill>
              </a:rPr>
              <a:t>недееспособным</a:t>
            </a:r>
            <a:r>
              <a:rPr sz="1800" spc="-55" dirty="0">
                <a:solidFill>
                  <a:srgbClr val="FF0000"/>
                </a:solidFill>
              </a:rPr>
              <a:t> </a:t>
            </a:r>
            <a:r>
              <a:rPr sz="1800" spc="40" dirty="0">
                <a:solidFill>
                  <a:srgbClr val="FF0000"/>
                </a:solidFill>
              </a:rPr>
              <a:t>исключительно </a:t>
            </a:r>
            <a:r>
              <a:rPr sz="1800" spc="220" dirty="0">
                <a:solidFill>
                  <a:srgbClr val="FF0000"/>
                </a:solidFill>
              </a:rPr>
              <a:t>судом</a:t>
            </a:r>
            <a:r>
              <a:rPr sz="1800" spc="-55" dirty="0">
                <a:solidFill>
                  <a:srgbClr val="FF0000"/>
                </a:solidFill>
              </a:rPr>
              <a:t> </a:t>
            </a:r>
            <a:r>
              <a:rPr sz="1800" spc="-120" dirty="0">
                <a:solidFill>
                  <a:srgbClr val="FF0000"/>
                </a:solidFill>
              </a:rPr>
              <a:t>в</a:t>
            </a:r>
            <a:r>
              <a:rPr sz="1800" spc="-65" dirty="0">
                <a:solidFill>
                  <a:srgbClr val="FF0000"/>
                </a:solidFill>
              </a:rPr>
              <a:t> </a:t>
            </a:r>
            <a:r>
              <a:rPr sz="1800" spc="65" dirty="0">
                <a:solidFill>
                  <a:srgbClr val="FF0000"/>
                </a:solidFill>
              </a:rPr>
              <a:t>порядке,</a:t>
            </a:r>
            <a:r>
              <a:rPr sz="1800" spc="-60" dirty="0">
                <a:solidFill>
                  <a:srgbClr val="FF0000"/>
                </a:solidFill>
              </a:rPr>
              <a:t> </a:t>
            </a:r>
            <a:r>
              <a:rPr sz="1800" spc="120" dirty="0">
                <a:solidFill>
                  <a:srgbClr val="FF0000"/>
                </a:solidFill>
              </a:rPr>
              <a:t>установленном</a:t>
            </a:r>
            <a:r>
              <a:rPr sz="1800" spc="-55" dirty="0">
                <a:solidFill>
                  <a:srgbClr val="FF0000"/>
                </a:solidFill>
              </a:rPr>
              <a:t> </a:t>
            </a:r>
            <a:r>
              <a:rPr sz="1800" spc="155" dirty="0">
                <a:solidFill>
                  <a:srgbClr val="FF0000"/>
                </a:solidFill>
              </a:rPr>
              <a:t>гражданским</a:t>
            </a:r>
            <a:r>
              <a:rPr sz="1800" spc="-45" dirty="0">
                <a:solidFill>
                  <a:srgbClr val="FF0000"/>
                </a:solidFill>
              </a:rPr>
              <a:t> </a:t>
            </a:r>
            <a:r>
              <a:rPr sz="1800" spc="145" dirty="0">
                <a:solidFill>
                  <a:srgbClr val="FF0000"/>
                </a:solidFill>
              </a:rPr>
              <a:t>процессуальным</a:t>
            </a:r>
            <a:endParaRPr sz="1800" dirty="0"/>
          </a:p>
          <a:p>
            <a:pPr marL="12700" algn="ctr">
              <a:lnSpc>
                <a:spcPct val="100000"/>
              </a:lnSpc>
            </a:pPr>
            <a:r>
              <a:rPr sz="1800" spc="95" dirty="0">
                <a:solidFill>
                  <a:srgbClr val="FF0000"/>
                </a:solidFill>
              </a:rPr>
              <a:t>законодательством</a:t>
            </a:r>
            <a:r>
              <a:rPr sz="1800" spc="-15" dirty="0">
                <a:solidFill>
                  <a:srgbClr val="FF0000"/>
                </a:solidFill>
              </a:rPr>
              <a:t> </a:t>
            </a:r>
            <a:r>
              <a:rPr sz="1800" spc="60" dirty="0">
                <a:solidFill>
                  <a:srgbClr val="FF0000"/>
                </a:solidFill>
              </a:rPr>
              <a:t>(по</a:t>
            </a:r>
            <a:r>
              <a:rPr sz="1800" dirty="0">
                <a:solidFill>
                  <a:srgbClr val="FF0000"/>
                </a:solidFill>
              </a:rPr>
              <a:t> </a:t>
            </a:r>
            <a:r>
              <a:rPr sz="1800" spc="165" dirty="0">
                <a:solidFill>
                  <a:srgbClr val="FF0000"/>
                </a:solidFill>
              </a:rPr>
              <a:t>решению</a:t>
            </a:r>
            <a:r>
              <a:rPr sz="1800" spc="-5" dirty="0">
                <a:solidFill>
                  <a:srgbClr val="FF0000"/>
                </a:solidFill>
              </a:rPr>
              <a:t> </a:t>
            </a:r>
            <a:r>
              <a:rPr sz="1800" spc="90" dirty="0">
                <a:solidFill>
                  <a:srgbClr val="FF0000"/>
                </a:solidFill>
              </a:rPr>
              <a:t>суда).</a:t>
            </a:r>
            <a:endParaRPr sz="1800" dirty="0"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1781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0728" rIns="0" bIns="0" rtlCol="0">
            <a:spAutoFit/>
          </a:bodyPr>
          <a:lstStyle/>
          <a:p>
            <a:pPr marL="484505">
              <a:lnSpc>
                <a:spcPct val="100000"/>
              </a:lnSpc>
              <a:spcBef>
                <a:spcPts val="105"/>
              </a:spcBef>
            </a:pPr>
            <a:r>
              <a:rPr sz="3200" spc="185" dirty="0"/>
              <a:t>Обязанности</a:t>
            </a:r>
            <a:r>
              <a:rPr sz="3200" spc="-135" dirty="0"/>
              <a:t> </a:t>
            </a:r>
            <a:r>
              <a:rPr sz="3200" spc="155" dirty="0"/>
              <a:t>опекунов</a:t>
            </a:r>
            <a:r>
              <a:rPr sz="3200" spc="-120" dirty="0"/>
              <a:t> </a:t>
            </a:r>
            <a:r>
              <a:rPr sz="3200" spc="160" dirty="0"/>
              <a:t>и</a:t>
            </a:r>
            <a:r>
              <a:rPr sz="3200" spc="-100" dirty="0"/>
              <a:t> </a:t>
            </a:r>
            <a:r>
              <a:rPr sz="3200" spc="120" dirty="0"/>
              <a:t>попечителей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2557017" y="2081276"/>
            <a:ext cx="8783320" cy="4075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98805" marR="298450" indent="-291465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24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55" dirty="0">
                <a:solidFill>
                  <a:srgbClr val="595959"/>
                </a:solidFill>
                <a:latin typeface="Tahoma"/>
                <a:cs typeface="Tahoma"/>
              </a:rPr>
              <a:t>случае</a:t>
            </a:r>
            <a:r>
              <a:rPr sz="2400" spc="-1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65" dirty="0">
                <a:solidFill>
                  <a:srgbClr val="595959"/>
                </a:solidFill>
                <a:latin typeface="Tahoma"/>
                <a:cs typeface="Tahoma"/>
              </a:rPr>
              <a:t>улучшения</a:t>
            </a:r>
            <a:r>
              <a:rPr sz="24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00" dirty="0">
                <a:solidFill>
                  <a:srgbClr val="595959"/>
                </a:solidFill>
                <a:latin typeface="Tahoma"/>
                <a:cs typeface="Tahoma"/>
              </a:rPr>
              <a:t>состояния</a:t>
            </a:r>
            <a:r>
              <a:rPr sz="24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50" dirty="0">
                <a:solidFill>
                  <a:srgbClr val="595959"/>
                </a:solidFill>
                <a:latin typeface="Tahoma"/>
                <a:cs typeface="Tahoma"/>
              </a:rPr>
              <a:t>здоровья</a:t>
            </a:r>
            <a:r>
              <a:rPr sz="2400" spc="-10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10" dirty="0">
                <a:solidFill>
                  <a:srgbClr val="595959"/>
                </a:solidFill>
                <a:latin typeface="Tahoma"/>
                <a:cs typeface="Tahoma"/>
              </a:rPr>
              <a:t>подопечного </a:t>
            </a:r>
            <a:r>
              <a:rPr sz="2400" spc="120" dirty="0">
                <a:solidFill>
                  <a:srgbClr val="595959"/>
                </a:solidFill>
                <a:latin typeface="Tahoma"/>
                <a:cs typeface="Tahoma"/>
              </a:rPr>
              <a:t>опекун</a:t>
            </a:r>
            <a:r>
              <a:rPr sz="24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75" dirty="0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24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60" dirty="0">
                <a:solidFill>
                  <a:srgbClr val="595959"/>
                </a:solidFill>
                <a:latin typeface="Tahoma"/>
                <a:cs typeface="Tahoma"/>
              </a:rPr>
              <a:t>попечитель</a:t>
            </a:r>
            <a:r>
              <a:rPr sz="2400" spc="-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14" dirty="0">
                <a:solidFill>
                  <a:srgbClr val="595959"/>
                </a:solidFill>
                <a:latin typeface="Tahoma"/>
                <a:cs typeface="Tahoma"/>
              </a:rPr>
              <a:t>обязан</a:t>
            </a:r>
            <a:r>
              <a:rPr sz="2400" spc="-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05" dirty="0">
                <a:solidFill>
                  <a:srgbClr val="595959"/>
                </a:solidFill>
                <a:latin typeface="Tahoma"/>
                <a:cs typeface="Tahoma"/>
              </a:rPr>
              <a:t>обратиться</a:t>
            </a:r>
            <a:r>
              <a:rPr sz="24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-16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24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00" dirty="0" err="1">
                <a:solidFill>
                  <a:srgbClr val="595959"/>
                </a:solidFill>
                <a:latin typeface="Tahoma"/>
                <a:cs typeface="Tahoma"/>
              </a:rPr>
              <a:t>суд</a:t>
            </a:r>
            <a:r>
              <a:rPr sz="24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2400" spc="-80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2400" spc="380" dirty="0">
                <a:solidFill>
                  <a:srgbClr val="595959"/>
                </a:solidFill>
                <a:latin typeface="Tahoma"/>
                <a:cs typeface="Tahoma"/>
              </a:rPr>
              <a:t>с</a:t>
            </a:r>
            <a:r>
              <a:rPr lang="ru-RU" sz="2400" dirty="0">
                <a:latin typeface="Tahoma"/>
                <a:cs typeface="Tahoma"/>
              </a:rPr>
              <a:t> </a:t>
            </a:r>
            <a:r>
              <a:rPr sz="2400" spc="130" dirty="0" err="1">
                <a:solidFill>
                  <a:srgbClr val="595959"/>
                </a:solidFill>
                <a:latin typeface="Tahoma"/>
                <a:cs typeface="Tahoma"/>
              </a:rPr>
              <a:t>заявлением</a:t>
            </a:r>
            <a:r>
              <a:rPr sz="2400" spc="-1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70" dirty="0">
                <a:solidFill>
                  <a:srgbClr val="595959"/>
                </a:solidFill>
                <a:latin typeface="Tahoma"/>
                <a:cs typeface="Tahoma"/>
              </a:rPr>
              <a:t>о</a:t>
            </a:r>
            <a:r>
              <a:rPr sz="24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25" dirty="0">
                <a:solidFill>
                  <a:srgbClr val="595959"/>
                </a:solidFill>
                <a:latin typeface="Tahoma"/>
                <a:cs typeface="Tahoma"/>
              </a:rPr>
              <a:t>признании</a:t>
            </a:r>
            <a:r>
              <a:rPr sz="24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20" dirty="0">
                <a:solidFill>
                  <a:srgbClr val="595959"/>
                </a:solidFill>
                <a:latin typeface="Tahoma"/>
                <a:cs typeface="Tahoma"/>
              </a:rPr>
              <a:t>недееспособного</a:t>
            </a:r>
            <a:r>
              <a:rPr sz="24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55" dirty="0">
                <a:solidFill>
                  <a:srgbClr val="595959"/>
                </a:solidFill>
                <a:latin typeface="Tahoma"/>
                <a:cs typeface="Tahoma"/>
              </a:rPr>
              <a:t>гражданина </a:t>
            </a:r>
            <a:r>
              <a:rPr sz="2400" spc="250" dirty="0">
                <a:solidFill>
                  <a:srgbClr val="595959"/>
                </a:solidFill>
                <a:latin typeface="Tahoma"/>
                <a:cs typeface="Tahoma"/>
              </a:rPr>
              <a:t>дееспособным</a:t>
            </a:r>
            <a:r>
              <a:rPr sz="24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75" dirty="0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2400" spc="-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60" dirty="0">
                <a:solidFill>
                  <a:srgbClr val="595959"/>
                </a:solidFill>
                <a:latin typeface="Tahoma"/>
                <a:cs typeface="Tahoma"/>
              </a:rPr>
              <a:t>о</a:t>
            </a:r>
            <a:r>
              <a:rPr sz="24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30" dirty="0">
                <a:solidFill>
                  <a:srgbClr val="595959"/>
                </a:solidFill>
                <a:latin typeface="Tahoma"/>
                <a:cs typeface="Tahoma"/>
              </a:rPr>
              <a:t>признании</a:t>
            </a:r>
            <a:r>
              <a:rPr sz="2400" spc="-1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04" dirty="0">
                <a:solidFill>
                  <a:srgbClr val="595959"/>
                </a:solidFill>
                <a:latin typeface="Tahoma"/>
                <a:cs typeface="Tahoma"/>
              </a:rPr>
              <a:t>недееспособного </a:t>
            </a:r>
            <a:r>
              <a:rPr sz="2400" spc="170" dirty="0">
                <a:solidFill>
                  <a:srgbClr val="595959"/>
                </a:solidFill>
                <a:latin typeface="Tahoma"/>
                <a:cs typeface="Tahoma"/>
              </a:rPr>
              <a:t>гражданина</a:t>
            </a:r>
            <a:r>
              <a:rPr sz="24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30" dirty="0">
                <a:solidFill>
                  <a:srgbClr val="595959"/>
                </a:solidFill>
                <a:latin typeface="Tahoma"/>
                <a:cs typeface="Tahoma"/>
              </a:rPr>
              <a:t>ограниченно</a:t>
            </a:r>
            <a:r>
              <a:rPr sz="24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50" dirty="0">
                <a:solidFill>
                  <a:srgbClr val="595959"/>
                </a:solidFill>
                <a:latin typeface="Tahoma"/>
                <a:cs typeface="Tahoma"/>
              </a:rPr>
              <a:t>дееспособным</a:t>
            </a:r>
            <a:r>
              <a:rPr sz="24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10" dirty="0">
                <a:solidFill>
                  <a:srgbClr val="595959"/>
                </a:solidFill>
                <a:latin typeface="Tahoma"/>
                <a:cs typeface="Tahoma"/>
              </a:rPr>
              <a:t>вследствие </a:t>
            </a:r>
            <a:r>
              <a:rPr sz="2400" spc="135" dirty="0">
                <a:solidFill>
                  <a:srgbClr val="595959"/>
                </a:solidFill>
                <a:latin typeface="Tahoma"/>
                <a:cs typeface="Tahoma"/>
              </a:rPr>
              <a:t>психического</a:t>
            </a:r>
            <a:r>
              <a:rPr sz="24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00" dirty="0">
                <a:solidFill>
                  <a:srgbClr val="595959"/>
                </a:solidFill>
                <a:latin typeface="Tahoma"/>
                <a:cs typeface="Tahoma"/>
              </a:rPr>
              <a:t>расстройства</a:t>
            </a:r>
            <a:r>
              <a:rPr sz="24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90" dirty="0">
                <a:solidFill>
                  <a:srgbClr val="595959"/>
                </a:solidFill>
                <a:latin typeface="Tahoma"/>
                <a:cs typeface="Tahoma"/>
              </a:rPr>
              <a:t>(заболевания)</a:t>
            </a:r>
            <a:r>
              <a:rPr sz="2400" spc="-1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65" dirty="0" err="1">
                <a:solidFill>
                  <a:srgbClr val="595959"/>
                </a:solidFill>
                <a:latin typeface="Tahoma"/>
                <a:cs typeface="Tahoma"/>
              </a:rPr>
              <a:t>либо</a:t>
            </a:r>
            <a:r>
              <a:rPr sz="2400" spc="-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2400" spc="-95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2400" spc="250" dirty="0" err="1">
                <a:solidFill>
                  <a:srgbClr val="595959"/>
                </a:solidFill>
                <a:latin typeface="Tahoma"/>
                <a:cs typeface="Tahoma"/>
              </a:rPr>
              <a:t>об</a:t>
            </a:r>
            <a:r>
              <a:rPr lang="ru-RU" sz="2400" dirty="0">
                <a:latin typeface="Tahoma"/>
                <a:cs typeface="Tahoma"/>
              </a:rPr>
              <a:t> </a:t>
            </a:r>
            <a:r>
              <a:rPr sz="2400" spc="204" dirty="0" err="1">
                <a:solidFill>
                  <a:srgbClr val="595959"/>
                </a:solidFill>
                <a:latin typeface="Tahoma"/>
                <a:cs typeface="Tahoma"/>
              </a:rPr>
              <a:t>отмене</a:t>
            </a:r>
            <a:r>
              <a:rPr sz="24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90" dirty="0">
                <a:solidFill>
                  <a:srgbClr val="595959"/>
                </a:solidFill>
                <a:latin typeface="Tahoma"/>
                <a:cs typeface="Tahoma"/>
              </a:rPr>
              <a:t>ограничения</a:t>
            </a:r>
            <a:r>
              <a:rPr sz="24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20" dirty="0">
                <a:solidFill>
                  <a:srgbClr val="595959"/>
                </a:solidFill>
                <a:latin typeface="Tahoma"/>
                <a:cs typeface="Tahoma"/>
              </a:rPr>
              <a:t>дееспособности</a:t>
            </a:r>
            <a:r>
              <a:rPr sz="24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40" dirty="0">
                <a:solidFill>
                  <a:srgbClr val="595959"/>
                </a:solidFill>
                <a:latin typeface="Tahoma"/>
                <a:cs typeface="Tahoma"/>
              </a:rPr>
              <a:t>гражданина, </a:t>
            </a:r>
            <a:r>
              <a:rPr sz="2400" spc="85" dirty="0">
                <a:solidFill>
                  <a:srgbClr val="595959"/>
                </a:solidFill>
                <a:latin typeface="Tahoma"/>
                <a:cs typeface="Tahoma"/>
              </a:rPr>
              <a:t>который</a:t>
            </a:r>
            <a:r>
              <a:rPr sz="24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65" dirty="0">
                <a:solidFill>
                  <a:srgbClr val="595959"/>
                </a:solidFill>
                <a:latin typeface="Tahoma"/>
                <a:cs typeface="Tahoma"/>
              </a:rPr>
              <a:t>был</a:t>
            </a:r>
            <a:r>
              <a:rPr sz="24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30" dirty="0">
                <a:solidFill>
                  <a:srgbClr val="595959"/>
                </a:solidFill>
                <a:latin typeface="Tahoma"/>
                <a:cs typeface="Tahoma"/>
              </a:rPr>
              <a:t>признан</a:t>
            </a:r>
            <a:r>
              <a:rPr sz="24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30" dirty="0" err="1">
                <a:solidFill>
                  <a:srgbClr val="595959"/>
                </a:solidFill>
                <a:latin typeface="Tahoma"/>
                <a:cs typeface="Tahoma"/>
              </a:rPr>
              <a:t>ограниченно</a:t>
            </a:r>
            <a:r>
              <a:rPr sz="24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40" dirty="0" err="1">
                <a:solidFill>
                  <a:srgbClr val="595959"/>
                </a:solidFill>
                <a:latin typeface="Tahoma"/>
                <a:cs typeface="Tahoma"/>
              </a:rPr>
              <a:t>дееспособным</a:t>
            </a:r>
            <a:r>
              <a:rPr lang="ru-RU" sz="2400" dirty="0">
                <a:latin typeface="Tahoma"/>
                <a:cs typeface="Tahoma"/>
              </a:rPr>
              <a:t> </a:t>
            </a:r>
            <a:r>
              <a:rPr sz="2400" spc="120" dirty="0" err="1">
                <a:solidFill>
                  <a:srgbClr val="595959"/>
                </a:solidFill>
                <a:latin typeface="Tahoma"/>
                <a:cs typeface="Tahoma"/>
              </a:rPr>
              <a:t>вследствие</a:t>
            </a:r>
            <a:r>
              <a:rPr sz="24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30" dirty="0">
                <a:solidFill>
                  <a:srgbClr val="595959"/>
                </a:solidFill>
                <a:latin typeface="Tahoma"/>
                <a:cs typeface="Tahoma"/>
              </a:rPr>
              <a:t>психического</a:t>
            </a:r>
            <a:r>
              <a:rPr sz="24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00" dirty="0">
                <a:solidFill>
                  <a:srgbClr val="595959"/>
                </a:solidFill>
                <a:latin typeface="Tahoma"/>
                <a:cs typeface="Tahoma"/>
              </a:rPr>
              <a:t>расстройства</a:t>
            </a:r>
            <a:r>
              <a:rPr sz="24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65" dirty="0">
                <a:solidFill>
                  <a:srgbClr val="595959"/>
                </a:solidFill>
                <a:latin typeface="Tahoma"/>
                <a:cs typeface="Tahoma"/>
              </a:rPr>
              <a:t>(заболевания).</a:t>
            </a:r>
            <a:endParaRPr sz="24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1781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43705" y="517398"/>
            <a:ext cx="66071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395" dirty="0"/>
              <a:t>Содержание</a:t>
            </a:r>
            <a:r>
              <a:rPr sz="4000" spc="-80" dirty="0"/>
              <a:t> </a:t>
            </a:r>
            <a:r>
              <a:rPr sz="4000" spc="120" dirty="0"/>
              <a:t>подопечных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2692654" y="1672793"/>
            <a:ext cx="8705850" cy="390683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5280" algn="ctr">
              <a:lnSpc>
                <a:spcPct val="100000"/>
              </a:lnSpc>
              <a:spcBef>
                <a:spcPts val="105"/>
              </a:spcBef>
            </a:pPr>
            <a:r>
              <a:rPr sz="2000" spc="165" dirty="0">
                <a:latin typeface="Tahoma"/>
                <a:cs typeface="Tahoma"/>
              </a:rPr>
              <a:t>На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spc="195" dirty="0">
                <a:latin typeface="Tahoma"/>
                <a:cs typeface="Tahoma"/>
              </a:rPr>
              <a:t>содержание</a:t>
            </a:r>
            <a:r>
              <a:rPr sz="2000" spc="-70" dirty="0">
                <a:latin typeface="Tahoma"/>
                <a:cs typeface="Tahoma"/>
              </a:rPr>
              <a:t> </a:t>
            </a:r>
            <a:r>
              <a:rPr sz="2000" spc="70" dirty="0">
                <a:latin typeface="Tahoma"/>
                <a:cs typeface="Tahoma"/>
              </a:rPr>
              <a:t>подопечных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spc="130" dirty="0">
                <a:latin typeface="Tahoma"/>
                <a:cs typeface="Tahoma"/>
              </a:rPr>
              <a:t>расходуются</a:t>
            </a:r>
            <a:r>
              <a:rPr sz="2000" spc="-65" dirty="0">
                <a:latin typeface="Tahoma"/>
                <a:cs typeface="Tahoma"/>
              </a:rPr>
              <a:t> </a:t>
            </a:r>
            <a:r>
              <a:rPr sz="2000" spc="210" dirty="0">
                <a:latin typeface="Tahoma"/>
                <a:cs typeface="Tahoma"/>
              </a:rPr>
              <a:t>суммы,</a:t>
            </a:r>
            <a:r>
              <a:rPr sz="2000" spc="-75" dirty="0">
                <a:latin typeface="Tahoma"/>
                <a:cs typeface="Tahoma"/>
              </a:rPr>
              <a:t> </a:t>
            </a:r>
            <a:r>
              <a:rPr sz="2000" spc="180" dirty="0">
                <a:latin typeface="Tahoma"/>
                <a:cs typeface="Tahoma"/>
              </a:rPr>
              <a:t>следуемые</a:t>
            </a:r>
            <a:endParaRPr sz="2000" dirty="0">
              <a:latin typeface="Tahoma"/>
              <a:cs typeface="Tahoma"/>
            </a:endParaRPr>
          </a:p>
          <a:p>
            <a:pPr marL="281940" marR="274320" indent="88265" algn="ctr">
              <a:lnSpc>
                <a:spcPct val="100000"/>
              </a:lnSpc>
              <a:spcBef>
                <a:spcPts val="5"/>
              </a:spcBef>
            </a:pPr>
            <a:r>
              <a:rPr sz="2000" spc="125" dirty="0">
                <a:latin typeface="Tahoma"/>
                <a:cs typeface="Tahoma"/>
              </a:rPr>
              <a:t>подопечным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spc="-125" dirty="0">
                <a:latin typeface="Tahoma"/>
                <a:cs typeface="Tahoma"/>
              </a:rPr>
              <a:t>в</a:t>
            </a:r>
            <a:r>
              <a:rPr sz="2000" spc="-55" dirty="0">
                <a:latin typeface="Tahoma"/>
                <a:cs typeface="Tahoma"/>
              </a:rPr>
              <a:t> </a:t>
            </a:r>
            <a:r>
              <a:rPr sz="2000" spc="80" dirty="0">
                <a:latin typeface="Tahoma"/>
                <a:cs typeface="Tahoma"/>
              </a:rPr>
              <a:t>качестве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spc="125" dirty="0">
                <a:latin typeface="Tahoma"/>
                <a:cs typeface="Tahoma"/>
              </a:rPr>
              <a:t>пенсий,</a:t>
            </a:r>
            <a:r>
              <a:rPr sz="2000" spc="-75" dirty="0">
                <a:latin typeface="Tahoma"/>
                <a:cs typeface="Tahoma"/>
              </a:rPr>
              <a:t> </a:t>
            </a:r>
            <a:r>
              <a:rPr sz="2000" spc="155" dirty="0">
                <a:latin typeface="Tahoma"/>
                <a:cs typeface="Tahoma"/>
              </a:rPr>
              <a:t>пособий,</a:t>
            </a:r>
            <a:r>
              <a:rPr sz="2000" spc="-55" dirty="0">
                <a:latin typeface="Tahoma"/>
                <a:cs typeface="Tahoma"/>
              </a:rPr>
              <a:t> </a:t>
            </a:r>
            <a:r>
              <a:rPr sz="2000" spc="120" dirty="0">
                <a:latin typeface="Tahoma"/>
                <a:cs typeface="Tahoma"/>
              </a:rPr>
              <a:t>алиментов</a:t>
            </a:r>
            <a:r>
              <a:rPr sz="2000" spc="-90" dirty="0">
                <a:latin typeface="Tahoma"/>
                <a:cs typeface="Tahoma"/>
              </a:rPr>
              <a:t> </a:t>
            </a:r>
            <a:r>
              <a:rPr sz="2000" spc="100" dirty="0">
                <a:latin typeface="Tahoma"/>
                <a:cs typeface="Tahoma"/>
              </a:rPr>
              <a:t>и</a:t>
            </a:r>
            <a:r>
              <a:rPr sz="2000" spc="-60" dirty="0">
                <a:latin typeface="Tahoma"/>
                <a:cs typeface="Tahoma"/>
              </a:rPr>
              <a:t> </a:t>
            </a:r>
            <a:r>
              <a:rPr sz="2000" spc="50" dirty="0">
                <a:latin typeface="Tahoma"/>
                <a:cs typeface="Tahoma"/>
              </a:rPr>
              <a:t>других </a:t>
            </a:r>
            <a:r>
              <a:rPr sz="2000" spc="85" dirty="0">
                <a:latin typeface="Tahoma"/>
                <a:cs typeface="Tahoma"/>
              </a:rPr>
              <a:t>текущих</a:t>
            </a:r>
            <a:r>
              <a:rPr sz="2000" spc="-65" dirty="0">
                <a:latin typeface="Tahoma"/>
                <a:cs typeface="Tahoma"/>
              </a:rPr>
              <a:t> </a:t>
            </a:r>
            <a:r>
              <a:rPr sz="2000" spc="85" dirty="0">
                <a:latin typeface="Tahoma"/>
                <a:cs typeface="Tahoma"/>
              </a:rPr>
              <a:t>поступлений,</a:t>
            </a:r>
            <a:r>
              <a:rPr sz="2000" spc="-60" dirty="0">
                <a:latin typeface="Tahoma"/>
                <a:cs typeface="Tahoma"/>
              </a:rPr>
              <a:t> </a:t>
            </a:r>
            <a:r>
              <a:rPr sz="2000" spc="95" dirty="0">
                <a:latin typeface="Tahoma"/>
                <a:cs typeface="Tahoma"/>
              </a:rPr>
              <a:t>поступают</a:t>
            </a:r>
            <a:r>
              <a:rPr sz="2000" spc="-40" dirty="0">
                <a:latin typeface="Tahoma"/>
                <a:cs typeface="Tahoma"/>
              </a:rPr>
              <a:t> </a:t>
            </a:r>
            <a:r>
              <a:rPr sz="2000" spc="-125" dirty="0">
                <a:latin typeface="Tahoma"/>
                <a:cs typeface="Tahoma"/>
              </a:rPr>
              <a:t>в</a:t>
            </a:r>
            <a:r>
              <a:rPr sz="2000" spc="-45" dirty="0">
                <a:latin typeface="Tahoma"/>
                <a:cs typeface="Tahoma"/>
              </a:rPr>
              <a:t> </a:t>
            </a:r>
            <a:r>
              <a:rPr sz="2000" spc="170" dirty="0">
                <a:latin typeface="Tahoma"/>
                <a:cs typeface="Tahoma"/>
              </a:rPr>
              <a:t>распоряжение</a:t>
            </a:r>
            <a:r>
              <a:rPr sz="2000" spc="-65" dirty="0">
                <a:latin typeface="Tahoma"/>
                <a:cs typeface="Tahoma"/>
              </a:rPr>
              <a:t> </a:t>
            </a:r>
            <a:r>
              <a:rPr sz="2000" spc="130" dirty="0" err="1">
                <a:latin typeface="Tahoma"/>
                <a:cs typeface="Tahoma"/>
              </a:rPr>
              <a:t>опекуна</a:t>
            </a:r>
            <a:r>
              <a:rPr sz="2000" spc="-60" dirty="0">
                <a:latin typeface="Tahoma"/>
                <a:cs typeface="Tahoma"/>
              </a:rPr>
              <a:t> </a:t>
            </a:r>
            <a:br>
              <a:rPr lang="ru-RU" sz="2000" spc="-60" dirty="0">
                <a:latin typeface="Tahoma"/>
                <a:cs typeface="Tahoma"/>
              </a:rPr>
            </a:br>
            <a:r>
              <a:rPr sz="2000" spc="35" dirty="0" err="1">
                <a:latin typeface="Tahoma"/>
                <a:cs typeface="Tahoma"/>
              </a:rPr>
              <a:t>или</a:t>
            </a:r>
            <a:r>
              <a:rPr lang="ru-RU" sz="2000" dirty="0">
                <a:latin typeface="Tahoma"/>
                <a:cs typeface="Tahoma"/>
              </a:rPr>
              <a:t> </a:t>
            </a:r>
            <a:r>
              <a:rPr sz="2000" dirty="0" err="1">
                <a:latin typeface="Tahoma"/>
                <a:cs typeface="Tahoma"/>
              </a:rPr>
              <a:t>попечителя</a:t>
            </a:r>
            <a:r>
              <a:rPr sz="2000" spc="275" dirty="0">
                <a:latin typeface="Tahoma"/>
                <a:cs typeface="Tahoma"/>
              </a:rPr>
              <a:t> </a:t>
            </a:r>
            <a:r>
              <a:rPr sz="2000" spc="-50" dirty="0">
                <a:latin typeface="Tahoma"/>
                <a:cs typeface="Tahoma"/>
              </a:rPr>
              <a:t>.</a:t>
            </a:r>
            <a:endParaRPr sz="2000" dirty="0">
              <a:latin typeface="Tahoma"/>
              <a:cs typeface="Tahoma"/>
            </a:endParaRPr>
          </a:p>
          <a:p>
            <a:pPr marL="248920" marR="236220" indent="-3175" algn="ctr">
              <a:lnSpc>
                <a:spcPct val="100000"/>
              </a:lnSpc>
              <a:spcBef>
                <a:spcPts val="994"/>
              </a:spcBef>
            </a:pPr>
            <a:r>
              <a:rPr sz="2000" spc="100" dirty="0">
                <a:latin typeface="Tahoma"/>
                <a:cs typeface="Tahoma"/>
              </a:rPr>
              <a:t>Если</a:t>
            </a:r>
            <a:r>
              <a:rPr sz="2000" spc="-35" dirty="0">
                <a:latin typeface="Tahoma"/>
                <a:cs typeface="Tahoma"/>
              </a:rPr>
              <a:t> </a:t>
            </a:r>
            <a:r>
              <a:rPr sz="2000" spc="60" dirty="0">
                <a:latin typeface="Tahoma"/>
                <a:cs typeface="Tahoma"/>
              </a:rPr>
              <a:t>этих</a:t>
            </a:r>
            <a:r>
              <a:rPr sz="2000" spc="-45" dirty="0">
                <a:latin typeface="Tahoma"/>
                <a:cs typeface="Tahoma"/>
              </a:rPr>
              <a:t> </a:t>
            </a:r>
            <a:r>
              <a:rPr sz="2000" spc="345" dirty="0">
                <a:latin typeface="Tahoma"/>
                <a:cs typeface="Tahoma"/>
              </a:rPr>
              <a:t>сумм</a:t>
            </a:r>
            <a:r>
              <a:rPr sz="2000" spc="-30" dirty="0">
                <a:latin typeface="Tahoma"/>
                <a:cs typeface="Tahoma"/>
              </a:rPr>
              <a:t> </a:t>
            </a:r>
            <a:r>
              <a:rPr sz="2000" spc="105" dirty="0">
                <a:latin typeface="Tahoma"/>
                <a:cs typeface="Tahoma"/>
              </a:rPr>
              <a:t>недостаточно</a:t>
            </a:r>
            <a:r>
              <a:rPr sz="2000" spc="-6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для</a:t>
            </a:r>
            <a:r>
              <a:rPr sz="2000" spc="-4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покрытия</a:t>
            </a:r>
            <a:r>
              <a:rPr sz="2000" spc="-70" dirty="0">
                <a:latin typeface="Tahoma"/>
                <a:cs typeface="Tahoma"/>
              </a:rPr>
              <a:t> </a:t>
            </a:r>
            <a:r>
              <a:rPr sz="2000" spc="120" dirty="0">
                <a:latin typeface="Tahoma"/>
                <a:cs typeface="Tahoma"/>
              </a:rPr>
              <a:t>всех</a:t>
            </a:r>
            <a:r>
              <a:rPr sz="2000" spc="-40" dirty="0">
                <a:latin typeface="Tahoma"/>
                <a:cs typeface="Tahoma"/>
              </a:rPr>
              <a:t> </a:t>
            </a:r>
            <a:r>
              <a:rPr sz="2000" spc="130" dirty="0">
                <a:latin typeface="Tahoma"/>
                <a:cs typeface="Tahoma"/>
              </a:rPr>
              <a:t>необходимых </a:t>
            </a:r>
            <a:r>
              <a:rPr sz="2000" spc="140" dirty="0">
                <a:latin typeface="Tahoma"/>
                <a:cs typeface="Tahoma"/>
              </a:rPr>
              <a:t>расходов,</a:t>
            </a:r>
            <a:r>
              <a:rPr sz="2000" spc="-7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то</a:t>
            </a:r>
            <a:r>
              <a:rPr sz="2000" spc="-65" dirty="0">
                <a:latin typeface="Tahoma"/>
                <a:cs typeface="Tahoma"/>
              </a:rPr>
              <a:t> </a:t>
            </a:r>
            <a:r>
              <a:rPr sz="2000" spc="130" dirty="0">
                <a:latin typeface="Tahoma"/>
                <a:cs typeface="Tahoma"/>
              </a:rPr>
              <a:t>они</a:t>
            </a:r>
            <a:r>
              <a:rPr sz="2000" spc="-65" dirty="0">
                <a:latin typeface="Tahoma"/>
                <a:cs typeface="Tahoma"/>
              </a:rPr>
              <a:t> </a:t>
            </a:r>
            <a:r>
              <a:rPr sz="2000" spc="90" dirty="0">
                <a:latin typeface="Tahoma"/>
                <a:cs typeface="Tahoma"/>
              </a:rPr>
              <a:t>могут</a:t>
            </a:r>
            <a:r>
              <a:rPr sz="2000" spc="-50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быть</a:t>
            </a:r>
            <a:r>
              <a:rPr sz="2000" spc="-95" dirty="0">
                <a:latin typeface="Tahoma"/>
                <a:cs typeface="Tahoma"/>
              </a:rPr>
              <a:t> </a:t>
            </a:r>
            <a:r>
              <a:rPr sz="2000" spc="160" dirty="0">
                <a:latin typeface="Tahoma"/>
                <a:cs typeface="Tahoma"/>
              </a:rPr>
              <a:t>возмещены</a:t>
            </a:r>
            <a:r>
              <a:rPr sz="2000" spc="-8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из</a:t>
            </a:r>
            <a:r>
              <a:rPr sz="2000" spc="-60" dirty="0">
                <a:latin typeface="Tahoma"/>
                <a:cs typeface="Tahoma"/>
              </a:rPr>
              <a:t> </a:t>
            </a:r>
            <a:r>
              <a:rPr sz="2000" spc="95" dirty="0">
                <a:latin typeface="Tahoma"/>
                <a:cs typeface="Tahoma"/>
              </a:rPr>
              <a:t>другого</a:t>
            </a:r>
            <a:r>
              <a:rPr sz="2000" spc="-45" dirty="0">
                <a:latin typeface="Tahoma"/>
                <a:cs typeface="Tahoma"/>
              </a:rPr>
              <a:t> </a:t>
            </a:r>
            <a:r>
              <a:rPr sz="2000" spc="155" dirty="0">
                <a:latin typeface="Tahoma"/>
                <a:cs typeface="Tahoma"/>
              </a:rPr>
              <a:t>имущества, </a:t>
            </a:r>
            <a:r>
              <a:rPr sz="2000" spc="160" dirty="0">
                <a:latin typeface="Tahoma"/>
                <a:cs typeface="Tahoma"/>
              </a:rPr>
              <a:t>принадлежащего</a:t>
            </a:r>
            <a:r>
              <a:rPr sz="2000" spc="-50" dirty="0">
                <a:latin typeface="Tahoma"/>
                <a:cs typeface="Tahoma"/>
              </a:rPr>
              <a:t> </a:t>
            </a:r>
            <a:r>
              <a:rPr sz="2000" spc="110" dirty="0">
                <a:latin typeface="Tahoma"/>
                <a:cs typeface="Tahoma"/>
              </a:rPr>
              <a:t>подопечному.</a:t>
            </a:r>
            <a:endParaRPr sz="20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975"/>
              </a:spcBef>
            </a:pPr>
            <a:endParaRPr sz="2000" dirty="0">
              <a:latin typeface="Tahoma"/>
              <a:cs typeface="Tahoma"/>
            </a:endParaRPr>
          </a:p>
          <a:p>
            <a:pPr marL="2540" algn="ctr">
              <a:lnSpc>
                <a:spcPct val="100000"/>
              </a:lnSpc>
            </a:pPr>
            <a:r>
              <a:rPr sz="2800" spc="120" dirty="0">
                <a:solidFill>
                  <a:srgbClr val="FF0000"/>
                </a:solidFill>
                <a:latin typeface="Tahoma"/>
                <a:cs typeface="Tahoma"/>
              </a:rPr>
              <a:t>Важно!</a:t>
            </a:r>
            <a:r>
              <a:rPr sz="2800" spc="-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spc="80" dirty="0">
                <a:latin typeface="Tahoma"/>
                <a:cs typeface="Tahoma"/>
              </a:rPr>
              <a:t>Опекуны,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spc="65" dirty="0">
                <a:latin typeface="Tahoma"/>
                <a:cs typeface="Tahoma"/>
              </a:rPr>
              <a:t>попечители</a:t>
            </a:r>
            <a:r>
              <a:rPr sz="2000" spc="-70" dirty="0">
                <a:latin typeface="Tahoma"/>
                <a:cs typeface="Tahoma"/>
              </a:rPr>
              <a:t> </a:t>
            </a:r>
            <a:r>
              <a:rPr sz="2000" spc="150" dirty="0">
                <a:latin typeface="Tahoma"/>
                <a:cs typeface="Tahoma"/>
              </a:rPr>
              <a:t>не</a:t>
            </a:r>
            <a:r>
              <a:rPr sz="2000" spc="-70" dirty="0">
                <a:latin typeface="Tahoma"/>
                <a:cs typeface="Tahoma"/>
              </a:rPr>
              <a:t> </a:t>
            </a:r>
            <a:r>
              <a:rPr sz="2000" spc="75" dirty="0">
                <a:latin typeface="Tahoma"/>
                <a:cs typeface="Tahoma"/>
              </a:rPr>
              <a:t>обязаны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spc="145" dirty="0">
                <a:latin typeface="Tahoma"/>
                <a:cs typeface="Tahoma"/>
              </a:rPr>
              <a:t>содержать</a:t>
            </a:r>
            <a:r>
              <a:rPr sz="2000" spc="-85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лиц,</a:t>
            </a:r>
            <a:endParaRPr sz="2000" dirty="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  <a:spcBef>
                <a:spcPts val="20"/>
              </a:spcBef>
            </a:pPr>
            <a:r>
              <a:rPr sz="2000" spc="100" dirty="0">
                <a:latin typeface="Tahoma"/>
                <a:cs typeface="Tahoma"/>
              </a:rPr>
              <a:t>находящихся</a:t>
            </a:r>
            <a:r>
              <a:rPr sz="2000" spc="-55" dirty="0">
                <a:latin typeface="Tahoma"/>
                <a:cs typeface="Tahoma"/>
              </a:rPr>
              <a:t> </a:t>
            </a:r>
            <a:r>
              <a:rPr sz="2000" spc="120" dirty="0">
                <a:latin typeface="Tahoma"/>
                <a:cs typeface="Tahoma"/>
              </a:rPr>
              <a:t>под</a:t>
            </a:r>
            <a:r>
              <a:rPr sz="2000" spc="-4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их</a:t>
            </a:r>
            <a:r>
              <a:rPr sz="2000" spc="-45" dirty="0">
                <a:latin typeface="Tahoma"/>
                <a:cs typeface="Tahoma"/>
              </a:rPr>
              <a:t> </a:t>
            </a:r>
            <a:r>
              <a:rPr sz="2000" spc="110" dirty="0">
                <a:latin typeface="Tahoma"/>
                <a:cs typeface="Tahoma"/>
              </a:rPr>
              <a:t>опекой,</a:t>
            </a:r>
            <a:r>
              <a:rPr sz="2000" spc="-70" dirty="0">
                <a:latin typeface="Tahoma"/>
                <a:cs typeface="Tahoma"/>
              </a:rPr>
              <a:t> </a:t>
            </a:r>
            <a:r>
              <a:rPr sz="2000" spc="75" dirty="0">
                <a:latin typeface="Tahoma"/>
                <a:cs typeface="Tahoma"/>
              </a:rPr>
              <a:t>попечительством,</a:t>
            </a:r>
            <a:r>
              <a:rPr sz="2000" spc="-95" dirty="0">
                <a:latin typeface="Tahoma"/>
                <a:cs typeface="Tahoma"/>
              </a:rPr>
              <a:t> </a:t>
            </a:r>
            <a:r>
              <a:rPr sz="2000" spc="114" dirty="0">
                <a:latin typeface="Tahoma"/>
                <a:cs typeface="Tahoma"/>
              </a:rPr>
              <a:t>за</a:t>
            </a:r>
            <a:r>
              <a:rPr sz="2000" spc="-50" dirty="0">
                <a:latin typeface="Tahoma"/>
                <a:cs typeface="Tahoma"/>
              </a:rPr>
              <a:t> </a:t>
            </a:r>
            <a:r>
              <a:rPr sz="2000" spc="70" dirty="0">
                <a:latin typeface="Tahoma"/>
                <a:cs typeface="Tahoma"/>
              </a:rPr>
              <a:t>счет</a:t>
            </a:r>
            <a:r>
              <a:rPr sz="2000" spc="-65" dirty="0">
                <a:latin typeface="Tahoma"/>
                <a:cs typeface="Tahoma"/>
              </a:rPr>
              <a:t> </a:t>
            </a:r>
            <a:r>
              <a:rPr sz="2000" spc="95" dirty="0">
                <a:latin typeface="Tahoma"/>
                <a:cs typeface="Tahoma"/>
              </a:rPr>
              <a:t>собственных </a:t>
            </a:r>
            <a:r>
              <a:rPr sz="2000" spc="114" dirty="0">
                <a:latin typeface="Tahoma"/>
                <a:cs typeface="Tahoma"/>
              </a:rPr>
              <a:t>средств.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1781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81424" y="965072"/>
            <a:ext cx="6886576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204" dirty="0">
                <a:solidFill>
                  <a:srgbClr val="595959"/>
                </a:solidFill>
              </a:rPr>
              <a:t>Обязанности</a:t>
            </a:r>
            <a:r>
              <a:rPr spc="-120" dirty="0">
                <a:solidFill>
                  <a:srgbClr val="595959"/>
                </a:solidFill>
              </a:rPr>
              <a:t> </a:t>
            </a:r>
            <a:r>
              <a:rPr spc="254" dirty="0">
                <a:solidFill>
                  <a:srgbClr val="595959"/>
                </a:solidFill>
              </a:rPr>
              <a:t>по</a:t>
            </a:r>
            <a:r>
              <a:rPr spc="-105" dirty="0">
                <a:solidFill>
                  <a:srgbClr val="595959"/>
                </a:solidFill>
              </a:rPr>
              <a:t> </a:t>
            </a:r>
            <a:r>
              <a:rPr spc="275" dirty="0" err="1">
                <a:solidFill>
                  <a:srgbClr val="595959"/>
                </a:solidFill>
              </a:rPr>
              <a:t>опеке</a:t>
            </a:r>
            <a:r>
              <a:rPr spc="-110" dirty="0">
                <a:solidFill>
                  <a:srgbClr val="595959"/>
                </a:solidFill>
              </a:rPr>
              <a:t> </a:t>
            </a:r>
            <a:br>
              <a:rPr lang="ru-RU" spc="-110" dirty="0">
                <a:solidFill>
                  <a:srgbClr val="595959"/>
                </a:solidFill>
              </a:rPr>
            </a:br>
            <a:r>
              <a:rPr spc="130" dirty="0">
                <a:solidFill>
                  <a:srgbClr val="595959"/>
                </a:solidFill>
              </a:rPr>
              <a:t>и</a:t>
            </a:r>
            <a:r>
              <a:rPr lang="ru-RU" spc="130" dirty="0">
                <a:solidFill>
                  <a:srgbClr val="595959"/>
                </a:solidFill>
              </a:rPr>
              <a:t> </a:t>
            </a:r>
            <a:r>
              <a:rPr spc="85" dirty="0" err="1">
                <a:solidFill>
                  <a:srgbClr val="595959"/>
                </a:solidFill>
              </a:rPr>
              <a:t>попечительству</a:t>
            </a:r>
            <a:r>
              <a:rPr lang="ru-RU" spc="85" dirty="0">
                <a:solidFill>
                  <a:srgbClr val="595959"/>
                </a:solidFill>
              </a:rPr>
              <a:t> </a:t>
            </a:r>
            <a:r>
              <a:rPr spc="-10" dirty="0" err="1">
                <a:solidFill>
                  <a:srgbClr val="595959"/>
                </a:solidFill>
              </a:rPr>
              <a:t>выполняются</a:t>
            </a:r>
            <a:r>
              <a:rPr spc="-10" dirty="0">
                <a:solidFill>
                  <a:srgbClr val="595959"/>
                </a:solidFill>
              </a:rPr>
              <a:t> </a:t>
            </a:r>
            <a:br>
              <a:rPr lang="ru-RU" spc="-10" dirty="0">
                <a:solidFill>
                  <a:srgbClr val="595959"/>
                </a:solidFill>
              </a:rPr>
            </a:br>
            <a:r>
              <a:rPr spc="165" dirty="0" err="1">
                <a:solidFill>
                  <a:srgbClr val="FF0000"/>
                </a:solidFill>
              </a:rPr>
              <a:t>безвозмездно</a:t>
            </a:r>
            <a:r>
              <a:rPr spc="165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81097" y="2920746"/>
            <a:ext cx="8728710" cy="25981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41935" algn="ctr">
              <a:lnSpc>
                <a:spcPct val="100000"/>
              </a:lnSpc>
              <a:spcBef>
                <a:spcPts val="100"/>
              </a:spcBef>
            </a:pPr>
            <a:r>
              <a:rPr sz="2400" spc="145" dirty="0">
                <a:solidFill>
                  <a:srgbClr val="595959"/>
                </a:solidFill>
                <a:latin typeface="Tahoma"/>
                <a:cs typeface="Tahoma"/>
              </a:rPr>
              <a:t>Опекун</a:t>
            </a:r>
            <a:r>
              <a:rPr sz="24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65" dirty="0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24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60" dirty="0">
                <a:solidFill>
                  <a:srgbClr val="595959"/>
                </a:solidFill>
                <a:latin typeface="Tahoma"/>
                <a:cs typeface="Tahoma"/>
              </a:rPr>
              <a:t>попечитель</a:t>
            </a:r>
            <a:r>
              <a:rPr sz="24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04" dirty="0">
                <a:solidFill>
                  <a:srgbClr val="595959"/>
                </a:solidFill>
                <a:latin typeface="Tahoma"/>
                <a:cs typeface="Tahoma"/>
              </a:rPr>
              <a:t>имеет</a:t>
            </a:r>
            <a:r>
              <a:rPr sz="24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75" dirty="0">
                <a:solidFill>
                  <a:srgbClr val="595959"/>
                </a:solidFill>
                <a:latin typeface="Tahoma"/>
                <a:cs typeface="Tahoma"/>
              </a:rPr>
              <a:t>право</a:t>
            </a:r>
            <a:r>
              <a:rPr sz="24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15" dirty="0">
                <a:solidFill>
                  <a:srgbClr val="595959"/>
                </a:solidFill>
                <a:latin typeface="Tahoma"/>
                <a:cs typeface="Tahoma"/>
              </a:rPr>
              <a:t>на</a:t>
            </a:r>
            <a:r>
              <a:rPr sz="24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00" dirty="0">
                <a:solidFill>
                  <a:srgbClr val="595959"/>
                </a:solidFill>
                <a:latin typeface="Tahoma"/>
                <a:cs typeface="Tahoma"/>
              </a:rPr>
              <a:t>возмещение </a:t>
            </a:r>
            <a:r>
              <a:rPr sz="2400" spc="165" dirty="0">
                <a:solidFill>
                  <a:srgbClr val="595959"/>
                </a:solidFill>
                <a:latin typeface="Tahoma"/>
                <a:cs typeface="Tahoma"/>
              </a:rPr>
              <a:t>расходов,</a:t>
            </a:r>
            <a:r>
              <a:rPr sz="24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14" dirty="0">
                <a:solidFill>
                  <a:srgbClr val="595959"/>
                </a:solidFill>
                <a:latin typeface="Tahoma"/>
                <a:cs typeface="Tahoma"/>
              </a:rPr>
              <a:t>которые</a:t>
            </a:r>
            <a:r>
              <a:rPr sz="24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65" dirty="0">
                <a:solidFill>
                  <a:srgbClr val="595959"/>
                </a:solidFill>
                <a:latin typeface="Tahoma"/>
                <a:cs typeface="Tahoma"/>
              </a:rPr>
              <a:t>он</a:t>
            </a:r>
            <a:r>
              <a:rPr sz="24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29" dirty="0">
                <a:solidFill>
                  <a:srgbClr val="595959"/>
                </a:solidFill>
                <a:latin typeface="Tahoma"/>
                <a:cs typeface="Tahoma"/>
              </a:rPr>
              <a:t>понес</a:t>
            </a:r>
            <a:r>
              <a:rPr sz="24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595959"/>
                </a:solidFill>
                <a:latin typeface="Tahoma"/>
                <a:cs typeface="Tahoma"/>
              </a:rPr>
              <a:t>из</a:t>
            </a:r>
            <a:r>
              <a:rPr sz="24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595959"/>
                </a:solidFill>
                <a:latin typeface="Tahoma"/>
                <a:cs typeface="Tahoma"/>
              </a:rPr>
              <a:t>собственных</a:t>
            </a:r>
            <a:r>
              <a:rPr sz="24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70" dirty="0" err="1">
                <a:solidFill>
                  <a:srgbClr val="595959"/>
                </a:solidFill>
                <a:latin typeface="Tahoma"/>
                <a:cs typeface="Tahoma"/>
              </a:rPr>
              <a:t>средств</a:t>
            </a:r>
            <a:r>
              <a:rPr sz="24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2400" spc="-60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2400" spc="190" dirty="0" err="1">
                <a:solidFill>
                  <a:srgbClr val="595959"/>
                </a:solidFill>
                <a:latin typeface="Tahoma"/>
                <a:cs typeface="Tahoma"/>
              </a:rPr>
              <a:t>на</a:t>
            </a:r>
            <a:r>
              <a:rPr sz="2400" spc="1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70" dirty="0">
                <a:solidFill>
                  <a:srgbClr val="595959"/>
                </a:solidFill>
                <a:latin typeface="Tahoma"/>
                <a:cs typeface="Tahoma"/>
              </a:rPr>
              <a:t>ремонт,</a:t>
            </a:r>
            <a:r>
              <a:rPr sz="24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29" dirty="0">
                <a:solidFill>
                  <a:srgbClr val="595959"/>
                </a:solidFill>
                <a:latin typeface="Tahoma"/>
                <a:cs typeface="Tahoma"/>
              </a:rPr>
              <a:t>содержание</a:t>
            </a:r>
            <a:r>
              <a:rPr sz="24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20" dirty="0">
                <a:solidFill>
                  <a:srgbClr val="595959"/>
                </a:solidFill>
                <a:latin typeface="Tahoma"/>
                <a:cs typeface="Tahoma"/>
              </a:rPr>
              <a:t>имущества</a:t>
            </a:r>
            <a:r>
              <a:rPr sz="24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10" dirty="0">
                <a:solidFill>
                  <a:srgbClr val="595959"/>
                </a:solidFill>
                <a:latin typeface="Tahoma"/>
                <a:cs typeface="Tahoma"/>
              </a:rPr>
              <a:t>подопечного,</a:t>
            </a:r>
            <a:r>
              <a:rPr sz="24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10" dirty="0" err="1">
                <a:solidFill>
                  <a:srgbClr val="595959"/>
                </a:solidFill>
                <a:latin typeface="Tahoma"/>
                <a:cs typeface="Tahoma"/>
              </a:rPr>
              <a:t>другие</a:t>
            </a:r>
            <a:r>
              <a:rPr lang="ru-RU" sz="2400" dirty="0">
                <a:latin typeface="Tahoma"/>
                <a:cs typeface="Tahoma"/>
              </a:rPr>
              <a:t> </a:t>
            </a:r>
            <a:r>
              <a:rPr sz="2400" spc="190" dirty="0" err="1">
                <a:solidFill>
                  <a:srgbClr val="595959"/>
                </a:solidFill>
                <a:latin typeface="Tahoma"/>
                <a:cs typeface="Tahoma"/>
              </a:rPr>
              <a:t>необходимые</a:t>
            </a:r>
            <a:r>
              <a:rPr sz="24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Tahoma"/>
                <a:cs typeface="Tahoma"/>
              </a:rPr>
              <a:t>нужды.</a:t>
            </a:r>
            <a:endParaRPr sz="2400" dirty="0">
              <a:latin typeface="Tahoma"/>
              <a:cs typeface="Tahoma"/>
            </a:endParaRPr>
          </a:p>
          <a:p>
            <a:pPr marL="102235" marR="83820" algn="ctr">
              <a:lnSpc>
                <a:spcPct val="100000"/>
              </a:lnSpc>
            </a:pPr>
            <a:r>
              <a:rPr sz="2400" spc="110" dirty="0">
                <a:solidFill>
                  <a:srgbClr val="FF0000"/>
                </a:solidFill>
                <a:latin typeface="Tahoma"/>
                <a:cs typeface="Tahoma"/>
              </a:rPr>
              <a:t>Важно!</a:t>
            </a:r>
            <a:r>
              <a:rPr sz="2400" spc="-7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400" spc="175" dirty="0">
                <a:solidFill>
                  <a:srgbClr val="595959"/>
                </a:solidFill>
                <a:latin typeface="Tahoma"/>
                <a:cs typeface="Tahoma"/>
              </a:rPr>
              <a:t>Понесенные</a:t>
            </a:r>
            <a:r>
              <a:rPr sz="24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95" dirty="0">
                <a:solidFill>
                  <a:srgbClr val="595959"/>
                </a:solidFill>
                <a:latin typeface="Tahoma"/>
                <a:cs typeface="Tahoma"/>
              </a:rPr>
              <a:t>расходы</a:t>
            </a:r>
            <a:r>
              <a:rPr sz="24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80" dirty="0">
                <a:solidFill>
                  <a:srgbClr val="595959"/>
                </a:solidFill>
                <a:latin typeface="Tahoma"/>
                <a:cs typeface="Tahoma"/>
              </a:rPr>
              <a:t>возмещаются</a:t>
            </a:r>
            <a:r>
              <a:rPr sz="24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595959"/>
                </a:solidFill>
                <a:latin typeface="Tahoma"/>
                <a:cs typeface="Tahoma"/>
              </a:rPr>
              <a:t>из</a:t>
            </a:r>
            <a:r>
              <a:rPr sz="24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60" dirty="0">
                <a:solidFill>
                  <a:srgbClr val="595959"/>
                </a:solidFill>
                <a:latin typeface="Tahoma"/>
                <a:cs typeface="Tahoma"/>
              </a:rPr>
              <a:t>средств </a:t>
            </a:r>
            <a:r>
              <a:rPr sz="2400" spc="120" dirty="0">
                <a:solidFill>
                  <a:srgbClr val="595959"/>
                </a:solidFill>
                <a:latin typeface="Tahoma"/>
                <a:cs typeface="Tahoma"/>
              </a:rPr>
              <a:t>подопечного</a:t>
            </a:r>
            <a:r>
              <a:rPr sz="24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210" dirty="0">
                <a:solidFill>
                  <a:srgbClr val="595959"/>
                </a:solidFill>
                <a:latin typeface="Tahoma"/>
                <a:cs typeface="Tahoma"/>
              </a:rPr>
              <a:t>после</a:t>
            </a:r>
            <a:r>
              <a:rPr sz="24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45" dirty="0">
                <a:solidFill>
                  <a:srgbClr val="595959"/>
                </a:solidFill>
                <a:latin typeface="Tahoma"/>
                <a:cs typeface="Tahoma"/>
              </a:rPr>
              <a:t>получения</a:t>
            </a:r>
            <a:r>
              <a:rPr sz="24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85" dirty="0">
                <a:solidFill>
                  <a:srgbClr val="595959"/>
                </a:solidFill>
                <a:latin typeface="Tahoma"/>
                <a:cs typeface="Tahoma"/>
              </a:rPr>
              <a:t>разрешения</a:t>
            </a:r>
            <a:r>
              <a:rPr sz="24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95" dirty="0">
                <a:solidFill>
                  <a:srgbClr val="595959"/>
                </a:solidFill>
                <a:latin typeface="Tahoma"/>
                <a:cs typeface="Tahoma"/>
              </a:rPr>
              <a:t>органа </a:t>
            </a:r>
            <a:r>
              <a:rPr sz="2400" spc="150" dirty="0">
                <a:solidFill>
                  <a:srgbClr val="595959"/>
                </a:solidFill>
                <a:latin typeface="Tahoma"/>
                <a:cs typeface="Tahoma"/>
              </a:rPr>
              <a:t>опеки</a:t>
            </a:r>
            <a:r>
              <a:rPr sz="24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2400" spc="-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400" spc="55" dirty="0">
                <a:solidFill>
                  <a:srgbClr val="595959"/>
                </a:solidFill>
                <a:latin typeface="Tahoma"/>
                <a:cs typeface="Tahoma"/>
              </a:rPr>
              <a:t>попечительства.</a:t>
            </a:r>
            <a:endParaRPr sz="24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6252"/>
            <a:ext cx="6687820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pc="275" dirty="0"/>
              <a:t>Распоряжение</a:t>
            </a:r>
            <a:r>
              <a:rPr spc="-145" dirty="0"/>
              <a:t> </a:t>
            </a:r>
            <a:r>
              <a:rPr spc="350" dirty="0"/>
              <a:t>имуществом </a:t>
            </a:r>
            <a:r>
              <a:rPr spc="170" dirty="0"/>
              <a:t>подопечного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90850" y="1841703"/>
            <a:ext cx="8114030" cy="271548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2570" marR="164465" indent="-66040" algn="ctr">
              <a:lnSpc>
                <a:spcPct val="100000"/>
              </a:lnSpc>
              <a:spcBef>
                <a:spcPts val="95"/>
              </a:spcBef>
              <a:tabLst>
                <a:tab pos="527685" algn="l"/>
              </a:tabLst>
            </a:pPr>
            <a:r>
              <a:rPr sz="2000" spc="-25" dirty="0">
                <a:solidFill>
                  <a:srgbClr val="262626"/>
                </a:solidFill>
                <a:latin typeface="Tahoma"/>
                <a:cs typeface="Tahoma"/>
              </a:rPr>
              <a:t>1.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	</a:t>
            </a:r>
            <a:r>
              <a:rPr sz="2200" spc="240" dirty="0">
                <a:solidFill>
                  <a:srgbClr val="262626"/>
                </a:solidFill>
                <a:latin typeface="Tahoma"/>
                <a:cs typeface="Tahoma"/>
              </a:rPr>
              <a:t>Суммы,</a:t>
            </a:r>
            <a:r>
              <a:rPr sz="22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95" dirty="0">
                <a:solidFill>
                  <a:srgbClr val="262626"/>
                </a:solidFill>
                <a:latin typeface="Tahoma"/>
                <a:cs typeface="Tahoma"/>
              </a:rPr>
              <a:t>следуемые</a:t>
            </a:r>
            <a:r>
              <a:rPr sz="22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20" dirty="0">
                <a:solidFill>
                  <a:srgbClr val="262626"/>
                </a:solidFill>
                <a:latin typeface="Tahoma"/>
                <a:cs typeface="Tahoma"/>
              </a:rPr>
              <a:t>подопечным</a:t>
            </a:r>
            <a:r>
              <a:rPr sz="22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-13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2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85" dirty="0">
                <a:solidFill>
                  <a:srgbClr val="262626"/>
                </a:solidFill>
                <a:latin typeface="Tahoma"/>
                <a:cs typeface="Tahoma"/>
              </a:rPr>
              <a:t>качестве</a:t>
            </a:r>
            <a:r>
              <a:rPr sz="22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25" dirty="0">
                <a:solidFill>
                  <a:srgbClr val="262626"/>
                </a:solidFill>
                <a:latin typeface="Tahoma"/>
                <a:cs typeface="Tahoma"/>
              </a:rPr>
              <a:t>пенсий, </a:t>
            </a:r>
            <a:r>
              <a:rPr sz="2200" spc="165" dirty="0">
                <a:solidFill>
                  <a:srgbClr val="262626"/>
                </a:solidFill>
                <a:latin typeface="Tahoma"/>
                <a:cs typeface="Tahoma"/>
              </a:rPr>
              <a:t>пособий,</a:t>
            </a:r>
            <a:r>
              <a:rPr sz="22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30" dirty="0">
                <a:solidFill>
                  <a:srgbClr val="262626"/>
                </a:solidFill>
                <a:latin typeface="Tahoma"/>
                <a:cs typeface="Tahoma"/>
              </a:rPr>
              <a:t>алиментов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262626"/>
                </a:solidFill>
                <a:latin typeface="Tahoma"/>
                <a:cs typeface="Tahoma"/>
              </a:rPr>
              <a:t>других</a:t>
            </a:r>
            <a:r>
              <a:rPr sz="22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90" dirty="0">
                <a:solidFill>
                  <a:srgbClr val="262626"/>
                </a:solidFill>
                <a:latin typeface="Tahoma"/>
                <a:cs typeface="Tahoma"/>
              </a:rPr>
              <a:t>текущих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75" dirty="0">
                <a:solidFill>
                  <a:srgbClr val="262626"/>
                </a:solidFill>
                <a:latin typeface="Tahoma"/>
                <a:cs typeface="Tahoma"/>
              </a:rPr>
              <a:t>поступлений, </a:t>
            </a:r>
            <a:r>
              <a:rPr sz="2200" spc="100" dirty="0">
                <a:solidFill>
                  <a:srgbClr val="262626"/>
                </a:solidFill>
                <a:latin typeface="Tahoma"/>
                <a:cs typeface="Tahoma"/>
              </a:rPr>
              <a:t>поступают</a:t>
            </a:r>
            <a:r>
              <a:rPr sz="2200" spc="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-13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80" dirty="0">
                <a:solidFill>
                  <a:srgbClr val="262626"/>
                </a:solidFill>
                <a:latin typeface="Tahoma"/>
                <a:cs typeface="Tahoma"/>
              </a:rPr>
              <a:t>распоряжение</a:t>
            </a:r>
            <a:r>
              <a:rPr sz="2200" spc="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40" dirty="0">
                <a:solidFill>
                  <a:srgbClr val="262626"/>
                </a:solidFill>
                <a:latin typeface="Tahoma"/>
                <a:cs typeface="Tahoma"/>
              </a:rPr>
              <a:t>опекуна</a:t>
            </a:r>
            <a:r>
              <a:rPr sz="2200" spc="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dirty="0" err="1">
                <a:solidFill>
                  <a:srgbClr val="262626"/>
                </a:solidFill>
                <a:latin typeface="Tahoma"/>
                <a:cs typeface="Tahoma"/>
              </a:rPr>
              <a:t>попечителя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20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200" spc="6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lang="ru-RU" sz="2200" dirty="0">
                <a:latin typeface="Tahoma"/>
                <a:cs typeface="Tahoma"/>
              </a:rPr>
              <a:t> </a:t>
            </a:r>
            <a:r>
              <a:rPr sz="2200" spc="135" dirty="0" err="1">
                <a:solidFill>
                  <a:srgbClr val="262626"/>
                </a:solidFill>
                <a:latin typeface="Tahoma"/>
                <a:cs typeface="Tahoma"/>
              </a:rPr>
              <a:t>расходуются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240" dirty="0">
                <a:solidFill>
                  <a:srgbClr val="262626"/>
                </a:solidFill>
                <a:latin typeface="Tahoma"/>
                <a:cs typeface="Tahoma"/>
              </a:rPr>
              <a:t>ими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200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204" dirty="0">
                <a:solidFill>
                  <a:srgbClr val="262626"/>
                </a:solidFill>
                <a:latin typeface="Tahoma"/>
                <a:cs typeface="Tahoma"/>
              </a:rPr>
              <a:t>содержание</a:t>
            </a:r>
            <a:r>
              <a:rPr sz="22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262626"/>
                </a:solidFill>
                <a:latin typeface="Tahoma"/>
                <a:cs typeface="Tahoma"/>
              </a:rPr>
              <a:t>подопечных.</a:t>
            </a:r>
            <a:endParaRPr sz="2200" dirty="0">
              <a:latin typeface="Tahoma"/>
              <a:cs typeface="Tahoma"/>
            </a:endParaRPr>
          </a:p>
          <a:p>
            <a:pPr marL="635" algn="ctr">
              <a:lnSpc>
                <a:spcPct val="100000"/>
              </a:lnSpc>
              <a:spcBef>
                <a:spcPts val="2640"/>
              </a:spcBef>
            </a:pPr>
            <a:r>
              <a:rPr sz="2200" spc="95" dirty="0">
                <a:solidFill>
                  <a:srgbClr val="262626"/>
                </a:solidFill>
                <a:latin typeface="Tahoma"/>
                <a:cs typeface="Tahoma"/>
              </a:rPr>
              <a:t>Если</a:t>
            </a:r>
            <a:r>
              <a:rPr sz="22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262626"/>
                </a:solidFill>
                <a:latin typeface="Tahoma"/>
                <a:cs typeface="Tahoma"/>
              </a:rPr>
              <a:t>этих</a:t>
            </a:r>
            <a:r>
              <a:rPr sz="22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370" dirty="0">
                <a:solidFill>
                  <a:srgbClr val="262626"/>
                </a:solidFill>
                <a:latin typeface="Tahoma"/>
                <a:cs typeface="Tahoma"/>
              </a:rPr>
              <a:t>сумм</a:t>
            </a:r>
            <a:r>
              <a:rPr sz="2200" spc="-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05" dirty="0">
                <a:solidFill>
                  <a:srgbClr val="262626"/>
                </a:solidFill>
                <a:latin typeface="Tahoma"/>
                <a:cs typeface="Tahoma"/>
              </a:rPr>
              <a:t>недостаточно</a:t>
            </a:r>
            <a:r>
              <a:rPr sz="22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Tahoma"/>
                <a:cs typeface="Tahoma"/>
              </a:rPr>
              <a:t>для</a:t>
            </a:r>
            <a:r>
              <a:rPr sz="22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покрытия</a:t>
            </a:r>
            <a:r>
              <a:rPr sz="22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00" dirty="0">
                <a:solidFill>
                  <a:srgbClr val="262626"/>
                </a:solidFill>
                <a:latin typeface="Tahoma"/>
                <a:cs typeface="Tahoma"/>
              </a:rPr>
              <a:t>всех</a:t>
            </a:r>
            <a:endParaRPr sz="2200" dirty="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</a:pPr>
            <a:r>
              <a:rPr sz="2200" spc="145" dirty="0">
                <a:solidFill>
                  <a:srgbClr val="262626"/>
                </a:solidFill>
                <a:latin typeface="Tahoma"/>
                <a:cs typeface="Tahoma"/>
              </a:rPr>
              <a:t>необходимых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45" dirty="0">
                <a:solidFill>
                  <a:srgbClr val="262626"/>
                </a:solidFill>
                <a:latin typeface="Tahoma"/>
                <a:cs typeface="Tahoma"/>
              </a:rPr>
              <a:t>расходов,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то</a:t>
            </a:r>
            <a:r>
              <a:rPr sz="22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30" dirty="0">
                <a:solidFill>
                  <a:srgbClr val="262626"/>
                </a:solidFill>
                <a:latin typeface="Tahoma"/>
                <a:cs typeface="Tahoma"/>
              </a:rPr>
              <a:t>они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95" dirty="0">
                <a:solidFill>
                  <a:srgbClr val="262626"/>
                </a:solidFill>
                <a:latin typeface="Tahoma"/>
                <a:cs typeface="Tahoma"/>
              </a:rPr>
              <a:t>могут</a:t>
            </a:r>
            <a:r>
              <a:rPr sz="22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быть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65" dirty="0" err="1">
                <a:solidFill>
                  <a:srgbClr val="262626"/>
                </a:solidFill>
                <a:latin typeface="Tahoma"/>
                <a:cs typeface="Tahoma"/>
              </a:rPr>
              <a:t>возмещены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200" spc="-6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200" spc="-25" dirty="0" err="1">
                <a:solidFill>
                  <a:srgbClr val="262626"/>
                </a:solidFill>
                <a:latin typeface="Tahoma"/>
                <a:cs typeface="Tahoma"/>
              </a:rPr>
              <a:t>из</a:t>
            </a:r>
            <a:r>
              <a:rPr sz="22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90" dirty="0">
                <a:solidFill>
                  <a:srgbClr val="262626"/>
                </a:solidFill>
                <a:latin typeface="Tahoma"/>
                <a:cs typeface="Tahoma"/>
              </a:rPr>
              <a:t>другого</a:t>
            </a:r>
            <a:r>
              <a:rPr sz="22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75" dirty="0">
                <a:solidFill>
                  <a:srgbClr val="262626"/>
                </a:solidFill>
                <a:latin typeface="Tahoma"/>
                <a:cs typeface="Tahoma"/>
              </a:rPr>
              <a:t>имущества,</a:t>
            </a:r>
            <a:r>
              <a:rPr sz="22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70" dirty="0">
                <a:solidFill>
                  <a:srgbClr val="262626"/>
                </a:solidFill>
                <a:latin typeface="Tahoma"/>
                <a:cs typeface="Tahoma"/>
              </a:rPr>
              <a:t>принадлежащего</a:t>
            </a:r>
            <a:r>
              <a:rPr sz="22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262626"/>
                </a:solidFill>
                <a:latin typeface="Tahoma"/>
                <a:cs typeface="Tahoma"/>
              </a:rPr>
              <a:t>подопечному.</a:t>
            </a:r>
            <a:endParaRPr sz="22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01289" y="1349756"/>
            <a:ext cx="8693785" cy="33990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0960" marR="53340" indent="438784" algn="ctr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2.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90" dirty="0">
                <a:solidFill>
                  <a:srgbClr val="262626"/>
                </a:solidFill>
                <a:latin typeface="Tahoma"/>
                <a:cs typeface="Tahoma"/>
              </a:rPr>
              <a:t>Доходы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262626"/>
                </a:solidFill>
                <a:latin typeface="Tahoma"/>
                <a:cs typeface="Tahoma"/>
              </a:rPr>
              <a:t>подопечного,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0" dirty="0">
                <a:solidFill>
                  <a:srgbClr val="262626"/>
                </a:solidFill>
                <a:latin typeface="Tahoma"/>
                <a:cs typeface="Tahoma"/>
              </a:rPr>
              <a:t>том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262626"/>
                </a:solidFill>
                <a:latin typeface="Tahoma"/>
                <a:cs typeface="Tahoma"/>
              </a:rPr>
              <a:t>числе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262626"/>
                </a:solidFill>
                <a:latin typeface="Tahoma"/>
                <a:cs typeface="Tahoma"/>
              </a:rPr>
              <a:t>причитающиеся</a:t>
            </a:r>
            <a:r>
              <a:rPr sz="20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265" dirty="0" err="1">
                <a:solidFill>
                  <a:srgbClr val="262626"/>
                </a:solidFill>
                <a:latin typeface="Tahoma"/>
                <a:cs typeface="Tahoma"/>
              </a:rPr>
              <a:t>ему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000" spc="-7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000" spc="-25" dirty="0" err="1">
                <a:solidFill>
                  <a:srgbClr val="262626"/>
                </a:solidFill>
                <a:latin typeface="Tahoma"/>
                <a:cs typeface="Tahoma"/>
              </a:rPr>
              <a:t>от</a:t>
            </a:r>
            <a:r>
              <a:rPr sz="20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80" dirty="0">
                <a:solidFill>
                  <a:srgbClr val="262626"/>
                </a:solidFill>
                <a:latin typeface="Tahoma"/>
                <a:cs typeface="Tahoma"/>
              </a:rPr>
              <a:t>управления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4" dirty="0">
                <a:solidFill>
                  <a:srgbClr val="262626"/>
                </a:solidFill>
                <a:latin typeface="Tahoma"/>
                <a:cs typeface="Tahoma"/>
              </a:rPr>
              <a:t>его</a:t>
            </a: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80" dirty="0">
                <a:solidFill>
                  <a:srgbClr val="262626"/>
                </a:solidFill>
                <a:latin typeface="Tahoma"/>
                <a:cs typeface="Tahoma"/>
              </a:rPr>
              <a:t>имуществом,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4" dirty="0">
                <a:solidFill>
                  <a:srgbClr val="262626"/>
                </a:solidFill>
                <a:latin typeface="Tahoma"/>
                <a:cs typeface="Tahoma"/>
              </a:rPr>
              <a:t>за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исключением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5" dirty="0">
                <a:solidFill>
                  <a:srgbClr val="262626"/>
                </a:solidFill>
                <a:latin typeface="Tahoma"/>
                <a:cs typeface="Tahoma"/>
              </a:rPr>
              <a:t>доходов,</a:t>
            </a: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262626"/>
                </a:solidFill>
                <a:latin typeface="Tahoma"/>
                <a:cs typeface="Tahoma"/>
              </a:rPr>
              <a:t>которыми </a:t>
            </a:r>
            <a:r>
              <a:rPr sz="2000" spc="85" dirty="0">
                <a:solidFill>
                  <a:srgbClr val="262626"/>
                </a:solidFill>
                <a:latin typeface="Tahoma"/>
                <a:cs typeface="Tahoma"/>
              </a:rPr>
              <a:t>подопечный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262626"/>
                </a:solidFill>
                <a:latin typeface="Tahoma"/>
                <a:cs typeface="Tahoma"/>
              </a:rPr>
              <a:t>вправе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262626"/>
                </a:solidFill>
                <a:latin typeface="Tahoma"/>
                <a:cs typeface="Tahoma"/>
              </a:rPr>
              <a:t>распоряжаться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262626"/>
                </a:solidFill>
                <a:latin typeface="Tahoma"/>
                <a:cs typeface="Tahoma"/>
              </a:rPr>
              <a:t>самостоятельно,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0" dirty="0" err="1">
                <a:solidFill>
                  <a:srgbClr val="262626"/>
                </a:solidFill>
                <a:latin typeface="Tahoma"/>
                <a:cs typeface="Tahoma"/>
              </a:rPr>
              <a:t>расходуютс</a:t>
            </a:r>
            <a:r>
              <a:rPr lang="ru-RU" sz="2000" spc="120" dirty="0">
                <a:solidFill>
                  <a:srgbClr val="262626"/>
                </a:solidFill>
                <a:latin typeface="Tahoma"/>
                <a:cs typeface="Tahoma"/>
              </a:rPr>
              <a:t>я </a:t>
            </a:r>
            <a:r>
              <a:rPr sz="2000" spc="170" dirty="0" err="1">
                <a:solidFill>
                  <a:srgbClr val="262626"/>
                </a:solidFill>
                <a:latin typeface="Tahoma"/>
                <a:cs typeface="Tahoma"/>
              </a:rPr>
              <a:t>опекуном</a:t>
            </a:r>
            <a:r>
              <a:rPr sz="20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0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262626"/>
                </a:solidFill>
                <a:latin typeface="Tahoma"/>
                <a:cs typeface="Tahoma"/>
              </a:rPr>
              <a:t>попечителем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0" dirty="0" err="1">
                <a:solidFill>
                  <a:srgbClr val="262626"/>
                </a:solidFill>
                <a:latin typeface="Tahoma"/>
                <a:cs typeface="Tahoma"/>
              </a:rPr>
              <a:t>исключительно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000" spc="-9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000" spc="-12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0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5" dirty="0" err="1">
                <a:solidFill>
                  <a:srgbClr val="262626"/>
                </a:solidFill>
                <a:latin typeface="Tahoma"/>
                <a:cs typeface="Tahoma"/>
              </a:rPr>
              <a:t>интересах</a:t>
            </a:r>
            <a:r>
              <a:rPr lang="ru-RU" sz="2000" dirty="0">
                <a:latin typeface="Tahoma"/>
                <a:cs typeface="Tahoma"/>
              </a:rPr>
              <a:t> </a:t>
            </a:r>
            <a:r>
              <a:rPr sz="2000" spc="100" dirty="0" err="1">
                <a:solidFill>
                  <a:srgbClr val="262626"/>
                </a:solidFill>
                <a:latin typeface="Tahoma"/>
                <a:cs typeface="Tahoma"/>
              </a:rPr>
              <a:t>подопечного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370" dirty="0">
                <a:solidFill>
                  <a:srgbClr val="262626"/>
                </a:solidFill>
                <a:latin typeface="Tahoma"/>
                <a:cs typeface="Tahoma"/>
              </a:rPr>
              <a:t>с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предварительного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60" dirty="0">
                <a:solidFill>
                  <a:srgbClr val="262626"/>
                </a:solidFill>
                <a:latin typeface="Tahoma"/>
                <a:cs typeface="Tahoma"/>
              </a:rPr>
              <a:t>разрешения</a:t>
            </a:r>
            <a:r>
              <a:rPr sz="20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0" dirty="0">
                <a:solidFill>
                  <a:srgbClr val="262626"/>
                </a:solidFill>
                <a:latin typeface="Tahoma"/>
                <a:cs typeface="Tahoma"/>
              </a:rPr>
              <a:t>органа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50" dirty="0">
                <a:solidFill>
                  <a:srgbClr val="262626"/>
                </a:solidFill>
                <a:latin typeface="Tahoma"/>
                <a:cs typeface="Tahoma"/>
              </a:rPr>
              <a:t>и </a:t>
            </a:r>
            <a:r>
              <a:rPr sz="2000" spc="45" dirty="0">
                <a:solidFill>
                  <a:srgbClr val="262626"/>
                </a:solidFill>
                <a:latin typeface="Tahoma"/>
                <a:cs typeface="Tahoma"/>
              </a:rPr>
              <a:t>попечительства.</a:t>
            </a:r>
            <a:endParaRPr sz="2000" dirty="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  <a:spcBef>
                <a:spcPts val="2400"/>
              </a:spcBef>
            </a:pPr>
            <a:r>
              <a:rPr sz="2000" spc="50" dirty="0">
                <a:solidFill>
                  <a:srgbClr val="262626"/>
                </a:solidFill>
                <a:latin typeface="Tahoma"/>
                <a:cs typeface="Tahoma"/>
              </a:rPr>
              <a:t>Без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95" dirty="0">
                <a:solidFill>
                  <a:srgbClr val="262626"/>
                </a:solidFill>
                <a:latin typeface="Tahoma"/>
                <a:cs typeface="Tahoma"/>
              </a:rPr>
              <a:t>предварительного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55" dirty="0">
                <a:solidFill>
                  <a:srgbClr val="262626"/>
                </a:solidFill>
                <a:latin typeface="Tahoma"/>
                <a:cs typeface="Tahoma"/>
              </a:rPr>
              <a:t>разрешения</a:t>
            </a:r>
            <a:r>
              <a:rPr sz="20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262626"/>
                </a:solidFill>
                <a:latin typeface="Tahoma"/>
                <a:cs typeface="Tahoma"/>
              </a:rPr>
              <a:t>органа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50" dirty="0">
                <a:solidFill>
                  <a:srgbClr val="262626"/>
                </a:solidFill>
                <a:latin typeface="Tahoma"/>
                <a:cs typeface="Tahoma"/>
              </a:rPr>
              <a:t>попечительства </a:t>
            </a:r>
            <a:r>
              <a:rPr sz="2000" spc="110" dirty="0">
                <a:solidFill>
                  <a:srgbClr val="262626"/>
                </a:solidFill>
                <a:latin typeface="Tahoma"/>
                <a:cs typeface="Tahoma"/>
              </a:rPr>
              <a:t>опекун</a:t>
            </a:r>
            <a:r>
              <a:rPr sz="2000" spc="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000" spc="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попечитель </a:t>
            </a:r>
            <a:r>
              <a:rPr sz="2000" spc="105" dirty="0">
                <a:solidFill>
                  <a:srgbClr val="262626"/>
                </a:solidFill>
                <a:latin typeface="Tahoma"/>
                <a:cs typeface="Tahoma"/>
              </a:rPr>
              <a:t>вправе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55" dirty="0">
                <a:solidFill>
                  <a:srgbClr val="262626"/>
                </a:solidFill>
                <a:latin typeface="Tahoma"/>
                <a:cs typeface="Tahoma"/>
              </a:rPr>
              <a:t>производить</a:t>
            </a:r>
            <a:r>
              <a:rPr sz="2000" spc="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65" dirty="0" err="1">
                <a:solidFill>
                  <a:srgbClr val="262626"/>
                </a:solidFill>
                <a:latin typeface="Tahoma"/>
                <a:cs typeface="Tahoma"/>
              </a:rPr>
              <a:t>необходимые</a:t>
            </a:r>
            <a:r>
              <a:rPr sz="2000" spc="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000" spc="1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000" spc="-25" dirty="0" err="1">
                <a:solidFill>
                  <a:srgbClr val="262626"/>
                </a:solidFill>
                <a:latin typeface="Tahoma"/>
                <a:cs typeface="Tahoma"/>
              </a:rPr>
              <a:t>для</a:t>
            </a:r>
            <a:r>
              <a:rPr lang="ru-RU" sz="2000" dirty="0">
                <a:latin typeface="Tahoma"/>
                <a:cs typeface="Tahoma"/>
              </a:rPr>
              <a:t> </a:t>
            </a:r>
            <a:r>
              <a:rPr sz="2000" spc="155" dirty="0" err="1">
                <a:solidFill>
                  <a:srgbClr val="262626"/>
                </a:solidFill>
                <a:latin typeface="Tahoma"/>
                <a:cs typeface="Tahoma"/>
              </a:rPr>
              <a:t>содержания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подопечного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65" dirty="0">
                <a:solidFill>
                  <a:srgbClr val="262626"/>
                </a:solidFill>
                <a:latin typeface="Tahoma"/>
                <a:cs typeface="Tahoma"/>
              </a:rPr>
              <a:t>расходы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4" dirty="0">
                <a:solidFill>
                  <a:srgbClr val="262626"/>
                </a:solidFill>
                <a:latin typeface="Tahoma"/>
                <a:cs typeface="Tahoma"/>
              </a:rPr>
              <a:t>за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5" dirty="0">
                <a:solidFill>
                  <a:srgbClr val="262626"/>
                </a:solidFill>
                <a:latin typeface="Tahoma"/>
                <a:cs typeface="Tahoma"/>
              </a:rPr>
              <a:t>счет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265" dirty="0">
                <a:solidFill>
                  <a:srgbClr val="262626"/>
                </a:solidFill>
                <a:latin typeface="Tahoma"/>
                <a:cs typeface="Tahoma"/>
              </a:rPr>
              <a:t>сумм,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90" dirty="0">
                <a:solidFill>
                  <a:srgbClr val="262626"/>
                </a:solidFill>
                <a:latin typeface="Tahoma"/>
                <a:cs typeface="Tahoma"/>
              </a:rPr>
              <a:t>причитающихся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подопечному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90" dirty="0">
                <a:solidFill>
                  <a:srgbClr val="262626"/>
                </a:solidFill>
                <a:latin typeface="Tahoma"/>
                <a:cs typeface="Tahoma"/>
              </a:rPr>
              <a:t>качестве</a:t>
            </a:r>
            <a:r>
              <a:rPr sz="20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4" dirty="0">
                <a:solidFill>
                  <a:srgbClr val="262626"/>
                </a:solidFill>
                <a:latin typeface="Tahoma"/>
                <a:cs typeface="Tahoma"/>
              </a:rPr>
              <a:t>его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262626"/>
                </a:solidFill>
                <a:latin typeface="Tahoma"/>
                <a:cs typeface="Tahoma"/>
              </a:rPr>
              <a:t>дохода.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83001" y="462737"/>
            <a:ext cx="8731885" cy="58612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3.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30" dirty="0">
                <a:solidFill>
                  <a:srgbClr val="262626"/>
                </a:solidFill>
                <a:latin typeface="Tahoma"/>
                <a:cs typeface="Tahoma"/>
              </a:rPr>
              <a:t>Опекун</a:t>
            </a:r>
            <a:r>
              <a:rPr sz="20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60" dirty="0">
                <a:solidFill>
                  <a:srgbClr val="FF0000"/>
                </a:solidFill>
                <a:latin typeface="Tahoma"/>
                <a:cs typeface="Tahoma"/>
              </a:rPr>
              <a:t>не</a:t>
            </a:r>
            <a:r>
              <a:rPr sz="2000" spc="-8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FF0000"/>
                </a:solidFill>
                <a:latin typeface="Tahoma"/>
                <a:cs typeface="Tahoma"/>
              </a:rPr>
              <a:t>вправе</a:t>
            </a:r>
            <a:r>
              <a:rPr sz="2000" spc="-8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без</a:t>
            </a:r>
            <a:r>
              <a:rPr sz="20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предварительного</a:t>
            </a:r>
            <a:r>
              <a:rPr sz="20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60" dirty="0">
                <a:solidFill>
                  <a:srgbClr val="262626"/>
                </a:solidFill>
                <a:latin typeface="Tahoma"/>
                <a:cs typeface="Tahoma"/>
              </a:rPr>
              <a:t>разрешения</a:t>
            </a:r>
            <a:r>
              <a:rPr sz="2000" spc="-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60" dirty="0">
                <a:solidFill>
                  <a:srgbClr val="262626"/>
                </a:solidFill>
                <a:latin typeface="Tahoma"/>
                <a:cs typeface="Tahoma"/>
              </a:rPr>
              <a:t>органа</a:t>
            </a:r>
            <a:endParaRPr sz="2000" dirty="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  <a:spcBef>
                <a:spcPts val="5"/>
              </a:spcBef>
            </a:pPr>
            <a:r>
              <a:rPr sz="2000" spc="125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0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000" spc="-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30" dirty="0">
                <a:solidFill>
                  <a:srgbClr val="262626"/>
                </a:solidFill>
                <a:latin typeface="Tahoma"/>
                <a:cs typeface="Tahoma"/>
              </a:rPr>
              <a:t>совершать,</a:t>
            </a: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315" dirty="0">
                <a:solidFill>
                  <a:srgbClr val="262626"/>
                </a:solidFill>
                <a:latin typeface="Tahoma"/>
                <a:cs typeface="Tahoma"/>
              </a:rPr>
              <a:t>а</a:t>
            </a:r>
            <a:r>
              <a:rPr sz="20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попечитель</a:t>
            </a:r>
            <a:r>
              <a:rPr sz="2000" spc="-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-</a:t>
            </a:r>
            <a:r>
              <a:rPr sz="20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55" dirty="0">
                <a:solidFill>
                  <a:srgbClr val="262626"/>
                </a:solidFill>
                <a:latin typeface="Tahoma"/>
                <a:cs typeface="Tahoma"/>
              </a:rPr>
              <a:t>давать</a:t>
            </a: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0" dirty="0">
                <a:solidFill>
                  <a:srgbClr val="262626"/>
                </a:solidFill>
                <a:latin typeface="Tahoma"/>
                <a:cs typeface="Tahoma"/>
              </a:rPr>
              <a:t>согласие </a:t>
            </a:r>
            <a:r>
              <a:rPr sz="2000" spc="190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90" dirty="0">
                <a:solidFill>
                  <a:srgbClr val="262626"/>
                </a:solidFill>
                <a:latin typeface="Tahoma"/>
                <a:cs typeface="Tahoma"/>
              </a:rPr>
              <a:t>совершение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95" dirty="0">
                <a:solidFill>
                  <a:srgbClr val="262626"/>
                </a:solidFill>
                <a:latin typeface="Tahoma"/>
                <a:cs typeface="Tahoma"/>
              </a:rPr>
              <a:t>сделок:</a:t>
            </a:r>
            <a:endParaRPr sz="2000" dirty="0">
              <a:latin typeface="Tahoma"/>
              <a:cs typeface="Tahoma"/>
            </a:endParaRPr>
          </a:p>
          <a:p>
            <a:pPr marL="3810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-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5" dirty="0">
                <a:solidFill>
                  <a:srgbClr val="262626"/>
                </a:solidFill>
                <a:latin typeface="Tahoma"/>
                <a:cs typeface="Tahoma"/>
              </a:rPr>
              <a:t>отчуждению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90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0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5" dirty="0">
                <a:solidFill>
                  <a:srgbClr val="262626"/>
                </a:solidFill>
                <a:latin typeface="Tahoma"/>
                <a:cs typeface="Tahoma"/>
              </a:rPr>
              <a:t>подопечного;</a:t>
            </a:r>
            <a:endParaRPr sz="2000" dirty="0">
              <a:latin typeface="Tahoma"/>
              <a:cs typeface="Tahoma"/>
            </a:endParaRPr>
          </a:p>
          <a:p>
            <a:pPr marL="317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-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215" dirty="0">
                <a:solidFill>
                  <a:srgbClr val="262626"/>
                </a:solidFill>
                <a:latin typeface="Tahoma"/>
                <a:cs typeface="Tahoma"/>
              </a:rPr>
              <a:t>обмену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262626"/>
                </a:solidFill>
                <a:latin typeface="Tahoma"/>
                <a:cs typeface="Tahoma"/>
              </a:rPr>
              <a:t>дарению</a:t>
            </a:r>
            <a:r>
              <a:rPr sz="20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80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0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5" dirty="0">
                <a:solidFill>
                  <a:srgbClr val="262626"/>
                </a:solidFill>
                <a:latin typeface="Tahoma"/>
                <a:cs typeface="Tahoma"/>
              </a:rPr>
              <a:t>подопечного;</a:t>
            </a:r>
            <a:endParaRPr sz="2000" dirty="0">
              <a:latin typeface="Tahoma"/>
              <a:cs typeface="Tahoma"/>
            </a:endParaRPr>
          </a:p>
          <a:p>
            <a:pPr marL="444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-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0" dirty="0">
                <a:solidFill>
                  <a:srgbClr val="262626"/>
                </a:solidFill>
                <a:latin typeface="Tahoma"/>
                <a:cs typeface="Tahoma"/>
              </a:rPr>
              <a:t>сдаче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85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подопечного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262626"/>
                </a:solidFill>
                <a:latin typeface="Tahoma"/>
                <a:cs typeface="Tahoma"/>
              </a:rPr>
              <a:t>аренду</a:t>
            </a:r>
            <a:r>
              <a:rPr sz="20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(в</a:t>
            </a:r>
            <a:r>
              <a:rPr sz="20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наем);</a:t>
            </a:r>
            <a:endParaRPr sz="2000" dirty="0">
              <a:latin typeface="Tahoma"/>
              <a:cs typeface="Tahoma"/>
            </a:endParaRPr>
          </a:p>
          <a:p>
            <a:pPr marL="63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-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60" dirty="0">
                <a:solidFill>
                  <a:srgbClr val="262626"/>
                </a:solidFill>
                <a:latin typeface="Tahoma"/>
                <a:cs typeface="Tahoma"/>
              </a:rPr>
              <a:t>передаче</a:t>
            </a:r>
            <a:r>
              <a:rPr sz="20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30" dirty="0">
                <a:solidFill>
                  <a:srgbClr val="262626"/>
                </a:solidFill>
                <a:latin typeface="Tahoma"/>
                <a:cs typeface="Tahoma"/>
              </a:rPr>
              <a:t>безвозмездное</a:t>
            </a:r>
            <a:r>
              <a:rPr sz="20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50" dirty="0">
                <a:solidFill>
                  <a:srgbClr val="262626"/>
                </a:solidFill>
                <a:latin typeface="Tahoma"/>
                <a:cs typeface="Tahoma"/>
              </a:rPr>
              <a:t>пользование;</a:t>
            </a:r>
            <a:endParaRPr sz="2000" dirty="0">
              <a:latin typeface="Tahoma"/>
              <a:cs typeface="Tahoma"/>
            </a:endParaRPr>
          </a:p>
          <a:p>
            <a:pPr marL="317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-</a:t>
            </a:r>
            <a:r>
              <a:rPr sz="20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60" dirty="0">
                <a:solidFill>
                  <a:srgbClr val="262626"/>
                </a:solidFill>
                <a:latin typeface="Tahoma"/>
                <a:cs typeface="Tahoma"/>
              </a:rPr>
              <a:t>передаче</a:t>
            </a:r>
            <a:r>
              <a:rPr sz="2000" spc="-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Tahoma"/>
                <a:cs typeface="Tahoma"/>
              </a:rPr>
              <a:t>залог;</a:t>
            </a:r>
            <a:endParaRPr sz="2000" dirty="0">
              <a:latin typeface="Tahoma"/>
              <a:cs typeface="Tahoma"/>
            </a:endParaRPr>
          </a:p>
          <a:p>
            <a:pPr marL="156210" indent="-153670" algn="ctr">
              <a:lnSpc>
                <a:spcPct val="100000"/>
              </a:lnSpc>
              <a:buChar char="-"/>
              <a:tabLst>
                <a:tab pos="156210" algn="l"/>
              </a:tabLst>
            </a:pPr>
            <a:r>
              <a:rPr sz="2000" spc="120" dirty="0">
                <a:solidFill>
                  <a:srgbClr val="262626"/>
                </a:solidFill>
                <a:latin typeface="Tahoma"/>
                <a:cs typeface="Tahoma"/>
              </a:rPr>
              <a:t>сделок,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262626"/>
                </a:solidFill>
                <a:latin typeface="Tahoma"/>
                <a:cs typeface="Tahoma"/>
              </a:rPr>
              <a:t>влекущих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55" dirty="0">
                <a:solidFill>
                  <a:srgbClr val="262626"/>
                </a:solidFill>
                <a:latin typeface="Tahoma"/>
                <a:cs typeface="Tahoma"/>
              </a:rPr>
              <a:t>отказ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от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50" dirty="0">
                <a:solidFill>
                  <a:srgbClr val="262626"/>
                </a:solidFill>
                <a:latin typeface="Tahoma"/>
                <a:cs typeface="Tahoma"/>
              </a:rPr>
              <a:t>принадлежащих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подопечному</a:t>
            </a: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5" dirty="0">
                <a:solidFill>
                  <a:srgbClr val="262626"/>
                </a:solidFill>
                <a:latin typeface="Tahoma"/>
                <a:cs typeface="Tahoma"/>
              </a:rPr>
              <a:t>прав;</a:t>
            </a:r>
            <a:endParaRPr sz="2000" dirty="0">
              <a:latin typeface="Tahoma"/>
              <a:cs typeface="Tahoma"/>
            </a:endParaRPr>
          </a:p>
          <a:p>
            <a:pPr marL="154305" indent="-153670" algn="ctr">
              <a:lnSpc>
                <a:spcPct val="100000"/>
              </a:lnSpc>
              <a:buChar char="-"/>
              <a:tabLst>
                <a:tab pos="154305" algn="l"/>
              </a:tabLst>
            </a:pPr>
            <a:r>
              <a:rPr sz="2000" spc="125" dirty="0">
                <a:solidFill>
                  <a:srgbClr val="262626"/>
                </a:solidFill>
                <a:latin typeface="Tahoma"/>
                <a:cs typeface="Tahoma"/>
              </a:rPr>
              <a:t>сделок,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262626"/>
                </a:solidFill>
                <a:latin typeface="Tahoma"/>
                <a:cs typeface="Tahoma"/>
              </a:rPr>
              <a:t>ведущих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к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262626"/>
                </a:solidFill>
                <a:latin typeface="Tahoma"/>
                <a:cs typeface="Tahoma"/>
              </a:rPr>
              <a:t>разделу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85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подопечного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Tahoma"/>
                <a:cs typeface="Tahoma"/>
              </a:rPr>
              <a:t>выделу</a:t>
            </a:r>
            <a:endParaRPr sz="2000" dirty="0">
              <a:latin typeface="Tahoma"/>
              <a:cs typeface="Tahoma"/>
            </a:endParaRPr>
          </a:p>
          <a:p>
            <a:pPr marL="4445" algn="ctr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из</a:t>
            </a: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262626"/>
                </a:solidFill>
                <a:latin typeface="Tahoma"/>
                <a:cs typeface="Tahoma"/>
              </a:rPr>
              <a:t>него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262626"/>
                </a:solidFill>
                <a:latin typeface="Tahoma"/>
                <a:cs typeface="Tahoma"/>
              </a:rPr>
              <a:t>долей;</a:t>
            </a:r>
            <a:endParaRPr sz="2000" dirty="0">
              <a:latin typeface="Tahoma"/>
              <a:cs typeface="Tahoma"/>
            </a:endParaRPr>
          </a:p>
          <a:p>
            <a:pPr marL="597535" marR="59245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-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55" dirty="0">
                <a:solidFill>
                  <a:srgbClr val="262626"/>
                </a:solidFill>
                <a:latin typeface="Tahoma"/>
                <a:cs typeface="Tahoma"/>
              </a:rPr>
              <a:t>любых</a:t>
            </a:r>
            <a:r>
              <a:rPr sz="20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262626"/>
                </a:solidFill>
                <a:latin typeface="Tahoma"/>
                <a:cs typeface="Tahoma"/>
              </a:rPr>
              <a:t>других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262626"/>
                </a:solidFill>
                <a:latin typeface="Tahoma"/>
                <a:cs typeface="Tahoma"/>
              </a:rPr>
              <a:t>сделок,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262626"/>
                </a:solidFill>
                <a:latin typeface="Tahoma"/>
                <a:cs typeface="Tahoma"/>
              </a:rPr>
              <a:t>влекущих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262626"/>
                </a:solidFill>
                <a:latin typeface="Tahoma"/>
                <a:cs typeface="Tahoma"/>
              </a:rPr>
              <a:t>уменьшение</a:t>
            </a:r>
            <a:r>
              <a:rPr sz="20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0" dirty="0">
                <a:solidFill>
                  <a:srgbClr val="262626"/>
                </a:solidFill>
                <a:latin typeface="Tahoma"/>
                <a:cs typeface="Tahoma"/>
              </a:rPr>
              <a:t>имущества </a:t>
            </a:r>
            <a:r>
              <a:rPr sz="2000" spc="75" dirty="0">
                <a:solidFill>
                  <a:srgbClr val="262626"/>
                </a:solidFill>
                <a:latin typeface="Tahoma"/>
                <a:cs typeface="Tahoma"/>
              </a:rPr>
              <a:t>подопечного.</a:t>
            </a:r>
            <a:endParaRPr sz="20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385"/>
              </a:spcBef>
            </a:pPr>
            <a:endParaRPr sz="2000" dirty="0">
              <a:latin typeface="Tahoma"/>
              <a:cs typeface="Tahoma"/>
            </a:endParaRPr>
          </a:p>
          <a:p>
            <a:pPr marL="167640" marR="92075" algn="ctr">
              <a:lnSpc>
                <a:spcPct val="100000"/>
              </a:lnSpc>
            </a:pPr>
            <a:r>
              <a:rPr sz="2000" spc="140" dirty="0">
                <a:solidFill>
                  <a:srgbClr val="FF0000"/>
                </a:solidFill>
                <a:latin typeface="Tahoma"/>
                <a:cs typeface="Tahoma"/>
              </a:rPr>
              <a:t>Внимание!</a:t>
            </a:r>
            <a:r>
              <a:rPr sz="2000" spc="-1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spc="180" dirty="0">
                <a:solidFill>
                  <a:srgbClr val="262626"/>
                </a:solidFill>
                <a:latin typeface="Tahoma"/>
                <a:cs typeface="Tahoma"/>
              </a:rPr>
              <a:t>Разрешение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90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262626"/>
                </a:solidFill>
                <a:latin typeface="Tahoma"/>
                <a:cs typeface="Tahoma"/>
              </a:rPr>
              <a:t>заключение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95" dirty="0">
                <a:solidFill>
                  <a:srgbClr val="262626"/>
                </a:solidFill>
                <a:latin typeface="Tahoma"/>
                <a:cs typeface="Tahoma"/>
              </a:rPr>
              <a:t>договоров</a:t>
            </a: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85" dirty="0">
                <a:solidFill>
                  <a:srgbClr val="262626"/>
                </a:solidFill>
                <a:latin typeface="Tahoma"/>
                <a:cs typeface="Tahoma"/>
              </a:rPr>
              <a:t>совершение </a:t>
            </a:r>
            <a:r>
              <a:rPr sz="2000" spc="60" dirty="0">
                <a:solidFill>
                  <a:srgbClr val="262626"/>
                </a:solidFill>
                <a:latin typeface="Tahoma"/>
                <a:cs typeface="Tahoma"/>
              </a:rPr>
              <a:t>других</a:t>
            </a: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262626"/>
                </a:solidFill>
                <a:latin typeface="Tahoma"/>
                <a:cs typeface="Tahoma"/>
              </a:rPr>
              <a:t>юридических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5" dirty="0">
                <a:solidFill>
                  <a:srgbClr val="262626"/>
                </a:solidFill>
                <a:latin typeface="Tahoma"/>
                <a:cs typeface="Tahoma"/>
              </a:rPr>
              <a:t>действий,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262626"/>
                </a:solidFill>
                <a:latin typeface="Tahoma"/>
                <a:cs typeface="Tahoma"/>
              </a:rPr>
              <a:t>указанных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5" dirty="0">
                <a:solidFill>
                  <a:srgbClr val="262626"/>
                </a:solidFill>
                <a:latin typeface="Tahoma"/>
                <a:cs typeface="Tahoma"/>
              </a:rPr>
              <a:t>выше,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0" dirty="0" err="1">
                <a:solidFill>
                  <a:srgbClr val="262626"/>
                </a:solidFill>
                <a:latin typeface="Tahoma"/>
                <a:cs typeface="Tahoma"/>
              </a:rPr>
              <a:t>дается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000" spc="-7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lang="ru-RU" sz="2000" dirty="0">
                <a:latin typeface="Tahoma"/>
                <a:cs typeface="Tahoma"/>
              </a:rPr>
              <a:t> </a:t>
            </a:r>
            <a:r>
              <a:rPr sz="2000" spc="160" dirty="0" err="1">
                <a:solidFill>
                  <a:srgbClr val="262626"/>
                </a:solidFill>
                <a:latin typeface="Tahoma"/>
                <a:cs typeface="Tahoma"/>
              </a:rPr>
              <a:t>письменной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370" dirty="0">
                <a:solidFill>
                  <a:srgbClr val="262626"/>
                </a:solidFill>
                <a:latin typeface="Tahoma"/>
                <a:cs typeface="Tahoma"/>
              </a:rPr>
              <a:t>форме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5" dirty="0">
                <a:solidFill>
                  <a:srgbClr val="262626"/>
                </a:solidFill>
                <a:latin typeface="Tahoma"/>
                <a:cs typeface="Tahoma"/>
              </a:rPr>
              <a:t>каждый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262626"/>
                </a:solidFill>
                <a:latin typeface="Tahoma"/>
                <a:cs typeface="Tahoma"/>
              </a:rPr>
              <a:t>раз,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когда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0" dirty="0" err="1">
                <a:solidFill>
                  <a:srgbClr val="262626"/>
                </a:solidFill>
                <a:latin typeface="Tahoma"/>
                <a:cs typeface="Tahoma"/>
              </a:rPr>
              <a:t>возникает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35" dirty="0" err="1">
                <a:solidFill>
                  <a:srgbClr val="262626"/>
                </a:solidFill>
                <a:latin typeface="Tahoma"/>
                <a:cs typeface="Tahoma"/>
              </a:rPr>
              <a:t>необходимость</a:t>
            </a:r>
            <a:r>
              <a:rPr lang="ru-RU" sz="2000" dirty="0">
                <a:latin typeface="Tahoma"/>
                <a:cs typeface="Tahoma"/>
              </a:rPr>
              <a:t> </a:t>
            </a:r>
            <a:r>
              <a:rPr sz="2000" spc="130" dirty="0" err="1">
                <a:solidFill>
                  <a:srgbClr val="262626"/>
                </a:solidFill>
                <a:latin typeface="Tahoma"/>
                <a:cs typeface="Tahoma"/>
              </a:rPr>
              <a:t>совершить</a:t>
            </a:r>
            <a:r>
              <a:rPr sz="20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262626"/>
                </a:solidFill>
                <a:latin typeface="Tahoma"/>
                <a:cs typeface="Tahoma"/>
              </a:rPr>
              <a:t>такое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5" dirty="0">
                <a:solidFill>
                  <a:srgbClr val="262626"/>
                </a:solidFill>
                <a:latin typeface="Tahoma"/>
                <a:cs typeface="Tahoma"/>
              </a:rPr>
              <a:t>действие.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80690">
              <a:lnSpc>
                <a:spcPct val="100000"/>
              </a:lnSpc>
              <a:spcBef>
                <a:spcPts val="95"/>
              </a:spcBef>
            </a:pPr>
            <a:r>
              <a:rPr sz="4000" spc="270" dirty="0">
                <a:solidFill>
                  <a:srgbClr val="FF0000"/>
                </a:solidFill>
              </a:rPr>
              <a:t>Внимание!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2711957" y="1748789"/>
            <a:ext cx="8670925" cy="474681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95"/>
              </a:spcBef>
            </a:pPr>
            <a:r>
              <a:rPr sz="2200" spc="100" dirty="0">
                <a:solidFill>
                  <a:srgbClr val="262626"/>
                </a:solidFill>
                <a:latin typeface="Tahoma"/>
                <a:cs typeface="Tahoma"/>
              </a:rPr>
              <a:t>Опекун,</a:t>
            </a:r>
            <a:r>
              <a:rPr sz="2200" spc="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попечитель,</a:t>
            </a:r>
            <a:r>
              <a:rPr sz="2200" spc="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их</a:t>
            </a:r>
            <a:r>
              <a:rPr sz="2200" spc="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4" dirty="0">
                <a:solidFill>
                  <a:srgbClr val="262626"/>
                </a:solidFill>
                <a:latin typeface="Tahoma"/>
                <a:cs typeface="Tahoma"/>
              </a:rPr>
              <a:t>супруги</a:t>
            </a:r>
            <a:r>
              <a:rPr sz="2200" spc="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200" spc="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90" dirty="0">
                <a:solidFill>
                  <a:srgbClr val="262626"/>
                </a:solidFill>
                <a:latin typeface="Tahoma"/>
                <a:cs typeface="Tahoma"/>
              </a:rPr>
              <a:t>близкие</a:t>
            </a:r>
            <a:r>
              <a:rPr sz="2200" spc="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90" dirty="0">
                <a:solidFill>
                  <a:srgbClr val="262626"/>
                </a:solidFill>
                <a:latin typeface="Tahoma"/>
                <a:cs typeface="Tahoma"/>
              </a:rPr>
              <a:t>родственники</a:t>
            </a:r>
            <a:endParaRPr sz="2200" dirty="0">
              <a:latin typeface="Tahoma"/>
              <a:cs typeface="Tahoma"/>
            </a:endParaRPr>
          </a:p>
          <a:p>
            <a:pPr marL="3810" algn="ctr">
              <a:lnSpc>
                <a:spcPct val="100000"/>
              </a:lnSpc>
            </a:pPr>
            <a:r>
              <a:rPr sz="2200" spc="160" dirty="0">
                <a:solidFill>
                  <a:srgbClr val="FF0000"/>
                </a:solidFill>
                <a:latin typeface="Tahoma"/>
                <a:cs typeface="Tahoma"/>
              </a:rPr>
              <a:t>не</a:t>
            </a:r>
            <a:r>
              <a:rPr sz="2200" spc="-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114" dirty="0">
                <a:solidFill>
                  <a:srgbClr val="FF0000"/>
                </a:solidFill>
                <a:latin typeface="Tahoma"/>
                <a:cs typeface="Tahoma"/>
              </a:rPr>
              <a:t>вправе</a:t>
            </a:r>
            <a:r>
              <a:rPr sz="2200" spc="-8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165" dirty="0">
                <a:solidFill>
                  <a:srgbClr val="262626"/>
                </a:solidFill>
                <a:latin typeface="Tahoma"/>
                <a:cs typeface="Tahoma"/>
              </a:rPr>
              <a:t>совершать</a:t>
            </a:r>
            <a:r>
              <a:rPr sz="22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35" dirty="0">
                <a:solidFill>
                  <a:srgbClr val="262626"/>
                </a:solidFill>
                <a:latin typeface="Tahoma"/>
                <a:cs typeface="Tahoma"/>
              </a:rPr>
              <a:t>сделки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405" dirty="0">
                <a:solidFill>
                  <a:srgbClr val="262626"/>
                </a:solidFill>
                <a:latin typeface="Tahoma"/>
                <a:cs typeface="Tahoma"/>
              </a:rPr>
              <a:t>с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05" dirty="0">
                <a:solidFill>
                  <a:srgbClr val="262626"/>
                </a:solidFill>
                <a:latin typeface="Tahoma"/>
                <a:cs typeface="Tahoma"/>
              </a:rPr>
              <a:t>подопечным,</a:t>
            </a:r>
            <a:r>
              <a:rPr sz="22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200" spc="-5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200" spc="85" dirty="0" err="1">
                <a:solidFill>
                  <a:srgbClr val="262626"/>
                </a:solidFill>
                <a:latin typeface="Tahoma"/>
                <a:cs typeface="Tahoma"/>
              </a:rPr>
              <a:t>за</a:t>
            </a:r>
            <a:r>
              <a:rPr lang="ru-RU" sz="2200" dirty="0">
                <a:latin typeface="Tahoma"/>
                <a:cs typeface="Tahoma"/>
              </a:rPr>
              <a:t> </a:t>
            </a:r>
            <a:r>
              <a:rPr sz="2200" spc="145" dirty="0" err="1">
                <a:solidFill>
                  <a:srgbClr val="262626"/>
                </a:solidFill>
                <a:latin typeface="Tahoma"/>
                <a:cs typeface="Tahoma"/>
              </a:rPr>
              <a:t>исключением</a:t>
            </a:r>
            <a:r>
              <a:rPr sz="22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50" dirty="0">
                <a:solidFill>
                  <a:srgbClr val="262626"/>
                </a:solidFill>
                <a:latin typeface="Tahoma"/>
                <a:cs typeface="Tahoma"/>
              </a:rPr>
              <a:t>передачи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200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2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40" dirty="0" err="1">
                <a:solidFill>
                  <a:srgbClr val="262626"/>
                </a:solidFill>
                <a:latin typeface="Tahoma"/>
                <a:cs typeface="Tahoma"/>
              </a:rPr>
              <a:t>подопечному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200" spc="-7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200" spc="-13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75" dirty="0">
                <a:solidFill>
                  <a:srgbClr val="262626"/>
                </a:solidFill>
                <a:latin typeface="Tahoma"/>
                <a:cs typeface="Tahoma"/>
              </a:rPr>
              <a:t>качестве </a:t>
            </a:r>
            <a:r>
              <a:rPr sz="2200" spc="254" dirty="0">
                <a:solidFill>
                  <a:srgbClr val="262626"/>
                </a:solidFill>
                <a:latin typeface="Tahoma"/>
                <a:cs typeface="Tahoma"/>
              </a:rPr>
              <a:t>дара</a:t>
            </a:r>
            <a:r>
              <a:rPr sz="22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-13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30" dirty="0">
                <a:solidFill>
                  <a:srgbClr val="262626"/>
                </a:solidFill>
                <a:latin typeface="Tahoma"/>
                <a:cs typeface="Tahoma"/>
              </a:rPr>
              <a:t>безвозмездное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80" dirty="0">
                <a:solidFill>
                  <a:srgbClr val="262626"/>
                </a:solidFill>
                <a:latin typeface="Tahoma"/>
                <a:cs typeface="Tahoma"/>
              </a:rPr>
              <a:t>пользование,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345" dirty="0">
                <a:solidFill>
                  <a:srgbClr val="262626"/>
                </a:solidFill>
                <a:latin typeface="Tahoma"/>
                <a:cs typeface="Tahoma"/>
              </a:rPr>
              <a:t>а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85" dirty="0">
                <a:solidFill>
                  <a:srgbClr val="262626"/>
                </a:solidFill>
                <a:latin typeface="Tahoma"/>
                <a:cs typeface="Tahoma"/>
              </a:rPr>
              <a:t>также</a:t>
            </a:r>
            <a:endParaRPr sz="2200" dirty="0">
              <a:latin typeface="Tahoma"/>
              <a:cs typeface="Tahoma"/>
            </a:endParaRPr>
          </a:p>
          <a:p>
            <a:pPr marL="330835" marR="320675" indent="144780" algn="ctr">
              <a:lnSpc>
                <a:spcPct val="100000"/>
              </a:lnSpc>
            </a:pPr>
            <a:r>
              <a:rPr sz="2200" spc="50" dirty="0">
                <a:solidFill>
                  <a:srgbClr val="262626"/>
                </a:solidFill>
                <a:latin typeface="Tahoma"/>
                <a:cs typeface="Tahoma"/>
              </a:rPr>
              <a:t>представлять</a:t>
            </a:r>
            <a:r>
              <a:rPr sz="22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05" dirty="0">
                <a:solidFill>
                  <a:srgbClr val="262626"/>
                </a:solidFill>
                <a:latin typeface="Tahoma"/>
                <a:cs typeface="Tahoma"/>
              </a:rPr>
              <a:t>подопечного</a:t>
            </a:r>
            <a:r>
              <a:rPr sz="22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40" dirty="0">
                <a:solidFill>
                  <a:srgbClr val="262626"/>
                </a:solidFill>
                <a:latin typeface="Tahoma"/>
                <a:cs typeface="Tahoma"/>
              </a:rPr>
              <a:t>при</a:t>
            </a:r>
            <a:r>
              <a:rPr sz="22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262626"/>
                </a:solidFill>
                <a:latin typeface="Tahoma"/>
                <a:cs typeface="Tahoma"/>
              </a:rPr>
              <a:t>заключении</a:t>
            </a:r>
            <a:r>
              <a:rPr sz="22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60" dirty="0" err="1">
                <a:solidFill>
                  <a:srgbClr val="262626"/>
                </a:solidFill>
                <a:latin typeface="Tahoma"/>
                <a:cs typeface="Tahoma"/>
              </a:rPr>
              <a:t>сделок</a:t>
            </a:r>
            <a:r>
              <a:rPr sz="22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200" spc="-4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200" spc="40" dirty="0" err="1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200" spc="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00" dirty="0">
                <a:solidFill>
                  <a:srgbClr val="262626"/>
                </a:solidFill>
                <a:latin typeface="Tahoma"/>
                <a:cs typeface="Tahoma"/>
              </a:rPr>
              <a:t>ведении</a:t>
            </a:r>
            <a:r>
              <a:rPr sz="22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20" dirty="0">
                <a:solidFill>
                  <a:srgbClr val="262626"/>
                </a:solidFill>
                <a:latin typeface="Tahoma"/>
                <a:cs typeface="Tahoma"/>
              </a:rPr>
              <a:t>судебных</a:t>
            </a:r>
            <a:r>
              <a:rPr sz="22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4" dirty="0">
                <a:solidFill>
                  <a:srgbClr val="262626"/>
                </a:solidFill>
                <a:latin typeface="Tahoma"/>
                <a:cs typeface="Tahoma"/>
              </a:rPr>
              <a:t>дел</a:t>
            </a:r>
            <a:r>
              <a:rPr sz="22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200" dirty="0">
                <a:solidFill>
                  <a:srgbClr val="262626"/>
                </a:solidFill>
                <a:latin typeface="Tahoma"/>
                <a:cs typeface="Tahoma"/>
              </a:rPr>
              <a:t>между</a:t>
            </a:r>
            <a:r>
              <a:rPr sz="22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25" dirty="0" err="1">
                <a:solidFill>
                  <a:srgbClr val="262626"/>
                </a:solidFill>
                <a:latin typeface="Tahoma"/>
                <a:cs typeface="Tahoma"/>
              </a:rPr>
              <a:t>подопечным</a:t>
            </a:r>
            <a:r>
              <a:rPr sz="22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200" spc="-5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200" spc="11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70" dirty="0">
                <a:solidFill>
                  <a:srgbClr val="262626"/>
                </a:solidFill>
                <a:latin typeface="Tahoma"/>
                <a:cs typeface="Tahoma"/>
              </a:rPr>
              <a:t>супругом </a:t>
            </a:r>
            <a:r>
              <a:rPr sz="2200" spc="140" dirty="0">
                <a:solidFill>
                  <a:srgbClr val="262626"/>
                </a:solidFill>
                <a:latin typeface="Tahoma"/>
                <a:cs typeface="Tahoma"/>
              </a:rPr>
              <a:t>опекуна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200" spc="-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попечителя</a:t>
            </a:r>
            <a:r>
              <a:rPr sz="2200" spc="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200" spc="-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их </a:t>
            </a:r>
            <a:r>
              <a:rPr sz="2200" spc="120" dirty="0">
                <a:solidFill>
                  <a:srgbClr val="262626"/>
                </a:solidFill>
                <a:latin typeface="Tahoma"/>
                <a:cs typeface="Tahoma"/>
              </a:rPr>
              <a:t>близкими</a:t>
            </a:r>
            <a:r>
              <a:rPr sz="2200" spc="-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25" dirty="0">
                <a:solidFill>
                  <a:srgbClr val="262626"/>
                </a:solidFill>
                <a:latin typeface="Tahoma"/>
                <a:cs typeface="Tahoma"/>
              </a:rPr>
              <a:t>родственниками.</a:t>
            </a:r>
            <a:endParaRPr sz="2200" dirty="0">
              <a:latin typeface="Tahoma"/>
              <a:cs typeface="Tahoma"/>
            </a:endParaRPr>
          </a:p>
          <a:p>
            <a:pPr marL="314325" marR="304165" indent="78105" algn="ctr">
              <a:lnSpc>
                <a:spcPct val="100000"/>
              </a:lnSpc>
              <a:spcBef>
                <a:spcPts val="2645"/>
              </a:spcBef>
            </a:pPr>
            <a:r>
              <a:rPr sz="2200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2200" spc="-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135" dirty="0">
                <a:solidFill>
                  <a:srgbClr val="FF0000"/>
                </a:solidFill>
                <a:latin typeface="Tahoma"/>
                <a:cs typeface="Tahoma"/>
              </a:rPr>
              <a:t>случае</a:t>
            </a:r>
            <a:r>
              <a:rPr sz="22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155" dirty="0">
                <a:solidFill>
                  <a:srgbClr val="FF0000"/>
                </a:solidFill>
                <a:latin typeface="Tahoma"/>
                <a:cs typeface="Tahoma"/>
              </a:rPr>
              <a:t>совершения</a:t>
            </a:r>
            <a:r>
              <a:rPr sz="2200" spc="-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FF0000"/>
                </a:solidFill>
                <a:latin typeface="Tahoma"/>
                <a:cs typeface="Tahoma"/>
              </a:rPr>
              <a:t>таких</a:t>
            </a:r>
            <a:r>
              <a:rPr sz="2200" spc="-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160" dirty="0">
                <a:solidFill>
                  <a:srgbClr val="FF0000"/>
                </a:solidFill>
                <a:latin typeface="Tahoma"/>
                <a:cs typeface="Tahoma"/>
              </a:rPr>
              <a:t>сделок</a:t>
            </a:r>
            <a:r>
              <a:rPr sz="22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175" dirty="0" err="1">
                <a:solidFill>
                  <a:srgbClr val="FF0000"/>
                </a:solidFill>
                <a:latin typeface="Tahoma"/>
                <a:cs typeface="Tahoma"/>
              </a:rPr>
              <a:t>опекуном</a:t>
            </a:r>
            <a:r>
              <a:rPr sz="22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br>
              <a:rPr lang="ru-RU" sz="2200" spc="-30" dirty="0">
                <a:solidFill>
                  <a:srgbClr val="FF0000"/>
                </a:solidFill>
                <a:latin typeface="Tahoma"/>
                <a:cs typeface="Tahoma"/>
              </a:rPr>
            </a:br>
            <a:r>
              <a:rPr sz="2200" spc="40" dirty="0" err="1">
                <a:solidFill>
                  <a:srgbClr val="FF0000"/>
                </a:solidFill>
                <a:latin typeface="Tahoma"/>
                <a:cs typeface="Tahoma"/>
              </a:rPr>
              <a:t>или</a:t>
            </a:r>
            <a:r>
              <a:rPr sz="22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120" dirty="0">
                <a:solidFill>
                  <a:srgbClr val="FF0000"/>
                </a:solidFill>
                <a:latin typeface="Tahoma"/>
                <a:cs typeface="Tahoma"/>
              </a:rPr>
              <a:t>попечителем</a:t>
            </a:r>
            <a:r>
              <a:rPr sz="2200" spc="-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135" dirty="0">
                <a:solidFill>
                  <a:srgbClr val="FF0000"/>
                </a:solidFill>
                <a:latin typeface="Tahoma"/>
                <a:cs typeface="Tahoma"/>
              </a:rPr>
              <a:t>они</a:t>
            </a:r>
            <a:r>
              <a:rPr sz="2200" spc="-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95" dirty="0">
                <a:solidFill>
                  <a:srgbClr val="FF0000"/>
                </a:solidFill>
                <a:latin typeface="Tahoma"/>
                <a:cs typeface="Tahoma"/>
              </a:rPr>
              <a:t>признаются</a:t>
            </a:r>
            <a:r>
              <a:rPr sz="2200" spc="-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90" dirty="0">
                <a:solidFill>
                  <a:srgbClr val="FF0000"/>
                </a:solidFill>
                <a:latin typeface="Tahoma"/>
                <a:cs typeface="Tahoma"/>
              </a:rPr>
              <a:t>недействительными</a:t>
            </a:r>
            <a:r>
              <a:rPr sz="2200" spc="-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FF0000"/>
                </a:solidFill>
                <a:latin typeface="Tahoma"/>
                <a:cs typeface="Tahoma"/>
              </a:rPr>
              <a:t>как</a:t>
            </a:r>
            <a:r>
              <a:rPr sz="2200" spc="-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130" dirty="0">
                <a:solidFill>
                  <a:srgbClr val="FF0000"/>
                </a:solidFill>
                <a:latin typeface="Tahoma"/>
                <a:cs typeface="Tahoma"/>
              </a:rPr>
              <a:t>не </a:t>
            </a:r>
            <a:r>
              <a:rPr sz="2200" spc="105" dirty="0">
                <a:solidFill>
                  <a:srgbClr val="FF0000"/>
                </a:solidFill>
                <a:latin typeface="Tahoma"/>
                <a:cs typeface="Tahoma"/>
              </a:rPr>
              <a:t>соответствующие</a:t>
            </a:r>
            <a:r>
              <a:rPr sz="2200" spc="-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135" dirty="0">
                <a:solidFill>
                  <a:srgbClr val="FF0000"/>
                </a:solidFill>
                <a:latin typeface="Tahoma"/>
                <a:cs typeface="Tahoma"/>
              </a:rPr>
              <a:t>требованиям</a:t>
            </a:r>
            <a:r>
              <a:rPr sz="2200" spc="-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145" dirty="0" err="1">
                <a:solidFill>
                  <a:srgbClr val="FF0000"/>
                </a:solidFill>
                <a:latin typeface="Tahoma"/>
                <a:cs typeface="Tahoma"/>
              </a:rPr>
              <a:t>закона</a:t>
            </a:r>
            <a:r>
              <a:rPr sz="2200" spc="-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br>
              <a:rPr lang="ru-RU" sz="2200" spc="-45" dirty="0">
                <a:solidFill>
                  <a:srgbClr val="FF0000"/>
                </a:solidFill>
                <a:latin typeface="Tahoma"/>
                <a:cs typeface="Tahoma"/>
              </a:rPr>
            </a:br>
            <a:r>
              <a:rPr sz="2200" spc="-135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2200" spc="-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FF0000"/>
                </a:solidFill>
                <a:latin typeface="Tahoma"/>
                <a:cs typeface="Tahoma"/>
              </a:rPr>
              <a:t>соответствии</a:t>
            </a:r>
            <a:r>
              <a:rPr sz="2200" spc="-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355" dirty="0">
                <a:solidFill>
                  <a:srgbClr val="FF0000"/>
                </a:solidFill>
                <a:latin typeface="Tahoma"/>
                <a:cs typeface="Tahoma"/>
              </a:rPr>
              <a:t>с </a:t>
            </a:r>
            <a:r>
              <a:rPr sz="2200" spc="190" dirty="0">
                <a:solidFill>
                  <a:srgbClr val="FF0000"/>
                </a:solidFill>
                <a:latin typeface="Tahoma"/>
                <a:cs typeface="Tahoma"/>
              </a:rPr>
              <a:t>Гражданским</a:t>
            </a:r>
            <a:r>
              <a:rPr sz="2200" spc="-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215" dirty="0">
                <a:solidFill>
                  <a:srgbClr val="FF0000"/>
                </a:solidFill>
                <a:latin typeface="Tahoma"/>
                <a:cs typeface="Tahoma"/>
              </a:rPr>
              <a:t>кодексом</a:t>
            </a:r>
            <a:r>
              <a:rPr sz="2200" spc="-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130" dirty="0">
                <a:solidFill>
                  <a:srgbClr val="FF0000"/>
                </a:solidFill>
                <a:latin typeface="Tahoma"/>
                <a:cs typeface="Tahoma"/>
              </a:rPr>
              <a:t>Республики</a:t>
            </a:r>
            <a:r>
              <a:rPr sz="22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FF0000"/>
                </a:solidFill>
                <a:latin typeface="Tahoma"/>
                <a:cs typeface="Tahoma"/>
              </a:rPr>
              <a:t>Беларусь.</a:t>
            </a:r>
            <a:endParaRPr sz="22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7776"/>
            <a:ext cx="8739505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4400" spc="340" dirty="0">
                <a:solidFill>
                  <a:srgbClr val="262626"/>
                </a:solidFill>
              </a:rPr>
              <a:t>Опись</a:t>
            </a:r>
            <a:r>
              <a:rPr sz="4400" spc="-160" dirty="0">
                <a:solidFill>
                  <a:srgbClr val="262626"/>
                </a:solidFill>
              </a:rPr>
              <a:t> </a:t>
            </a:r>
            <a:r>
              <a:rPr sz="4400" spc="395" dirty="0">
                <a:solidFill>
                  <a:srgbClr val="262626"/>
                </a:solidFill>
              </a:rPr>
              <a:t>имущества</a:t>
            </a:r>
            <a:endParaRPr sz="4400" dirty="0"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15005" y="754126"/>
            <a:ext cx="8665845" cy="524566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12445" marR="493395" indent="-12700" algn="ctr">
              <a:lnSpc>
                <a:spcPct val="100000"/>
              </a:lnSpc>
              <a:spcBef>
                <a:spcPts val="105"/>
              </a:spcBef>
            </a:pPr>
            <a:r>
              <a:rPr sz="2000" spc="135" dirty="0">
                <a:solidFill>
                  <a:srgbClr val="595959"/>
                </a:solidFill>
                <a:latin typeface="Tahoma"/>
                <a:cs typeface="Tahoma"/>
              </a:rPr>
              <a:t>Органы</a:t>
            </a:r>
            <a:r>
              <a:rPr sz="20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опеки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20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595959"/>
                </a:solidFill>
                <a:latin typeface="Tahoma"/>
                <a:cs typeface="Tahoma"/>
              </a:rPr>
              <a:t>попечительства</a:t>
            </a:r>
            <a:r>
              <a:rPr sz="2000" spc="-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70" dirty="0">
                <a:solidFill>
                  <a:srgbClr val="595959"/>
                </a:solidFill>
                <a:latin typeface="Tahoma"/>
                <a:cs typeface="Tahoma"/>
              </a:rPr>
              <a:t>немедленно</a:t>
            </a:r>
            <a:r>
              <a:rPr sz="2000" spc="-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595959"/>
                </a:solidFill>
                <a:latin typeface="Tahoma"/>
                <a:cs typeface="Tahoma"/>
              </a:rPr>
              <a:t>по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595959"/>
                </a:solidFill>
                <a:latin typeface="Tahoma"/>
                <a:cs typeface="Tahoma"/>
              </a:rPr>
              <a:t>получении </a:t>
            </a:r>
            <a:r>
              <a:rPr sz="2000" spc="135" dirty="0">
                <a:solidFill>
                  <a:srgbClr val="595959"/>
                </a:solidFill>
                <a:latin typeface="Tahoma"/>
                <a:cs typeface="Tahoma"/>
              </a:rPr>
              <a:t>сведений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215" dirty="0">
                <a:solidFill>
                  <a:srgbClr val="595959"/>
                </a:solidFill>
                <a:latin typeface="Tahoma"/>
                <a:cs typeface="Tahoma"/>
              </a:rPr>
              <a:t>о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14" dirty="0">
                <a:solidFill>
                  <a:srgbClr val="595959"/>
                </a:solidFill>
                <a:latin typeface="Tahoma"/>
                <a:cs typeface="Tahoma"/>
              </a:rPr>
              <a:t>признании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595959"/>
                </a:solidFill>
                <a:latin typeface="Tahoma"/>
                <a:cs typeface="Tahoma"/>
              </a:rPr>
              <a:t>гражданина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200" dirty="0" err="1">
                <a:solidFill>
                  <a:srgbClr val="595959"/>
                </a:solidFill>
                <a:latin typeface="Tahoma"/>
                <a:cs typeface="Tahoma"/>
              </a:rPr>
              <a:t>недееспособным</a:t>
            </a:r>
            <a:r>
              <a:rPr sz="20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2000" spc="-75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2000" spc="35" dirty="0" err="1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2000" spc="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595959"/>
                </a:solidFill>
                <a:latin typeface="Tahoma"/>
                <a:cs typeface="Tahoma"/>
              </a:rPr>
              <a:t>ограниченным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20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85" dirty="0">
                <a:solidFill>
                  <a:srgbClr val="595959"/>
                </a:solidFill>
                <a:latin typeface="Tahoma"/>
                <a:cs typeface="Tahoma"/>
              </a:rPr>
              <a:t>дееспособности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75" dirty="0">
                <a:solidFill>
                  <a:srgbClr val="595959"/>
                </a:solidFill>
                <a:latin typeface="Tahoma"/>
                <a:cs typeface="Tahoma"/>
              </a:rPr>
              <a:t>обязаны</a:t>
            </a:r>
            <a:r>
              <a:rPr sz="20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90" dirty="0">
                <a:solidFill>
                  <a:srgbClr val="595959"/>
                </a:solidFill>
                <a:latin typeface="Tahoma"/>
                <a:cs typeface="Tahoma"/>
              </a:rPr>
              <a:t>составить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595959"/>
                </a:solidFill>
                <a:latin typeface="Tahoma"/>
                <a:cs typeface="Tahoma"/>
              </a:rPr>
              <a:t>опись </a:t>
            </a:r>
            <a:r>
              <a:rPr sz="2000" spc="180" dirty="0">
                <a:solidFill>
                  <a:srgbClr val="595959"/>
                </a:solidFill>
                <a:latin typeface="Tahoma"/>
                <a:cs typeface="Tahoma"/>
              </a:rPr>
              <a:t>имущества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75" dirty="0">
                <a:solidFill>
                  <a:srgbClr val="595959"/>
                </a:solidFill>
                <a:latin typeface="Tahoma"/>
                <a:cs typeface="Tahoma"/>
              </a:rPr>
              <a:t>такого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595959"/>
                </a:solidFill>
                <a:latin typeface="Tahoma"/>
                <a:cs typeface="Tahoma"/>
              </a:rPr>
              <a:t>гражданина.</a:t>
            </a:r>
            <a:endParaRPr sz="2000" dirty="0">
              <a:latin typeface="Tahoma"/>
              <a:cs typeface="Tahoma"/>
            </a:endParaRPr>
          </a:p>
          <a:p>
            <a:pPr marL="5080" algn="ctr">
              <a:lnSpc>
                <a:spcPct val="100000"/>
              </a:lnSpc>
              <a:spcBef>
                <a:spcPts val="2400"/>
              </a:spcBef>
            </a:pPr>
            <a:r>
              <a:rPr sz="2000" spc="150" dirty="0">
                <a:solidFill>
                  <a:srgbClr val="595959"/>
                </a:solidFill>
                <a:latin typeface="Tahoma"/>
                <a:cs typeface="Tahoma"/>
              </a:rPr>
              <a:t>Опись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80" dirty="0">
                <a:solidFill>
                  <a:srgbClr val="595959"/>
                </a:solidFill>
                <a:latin typeface="Tahoma"/>
                <a:cs typeface="Tahoma"/>
              </a:rPr>
              <a:t>имущества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595959"/>
                </a:solidFill>
                <a:latin typeface="Tahoma"/>
                <a:cs typeface="Tahoma"/>
              </a:rPr>
              <a:t>составляется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20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595959"/>
                </a:solidFill>
                <a:latin typeface="Tahoma"/>
                <a:cs typeface="Tahoma"/>
              </a:rPr>
              <a:t>обязательном</a:t>
            </a:r>
            <a:r>
              <a:rPr sz="20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595959"/>
                </a:solidFill>
                <a:latin typeface="Tahoma"/>
                <a:cs typeface="Tahoma"/>
              </a:rPr>
              <a:t>порядке,</a:t>
            </a:r>
            <a:endParaRPr sz="2000" dirty="0">
              <a:latin typeface="Tahoma"/>
              <a:cs typeface="Tahoma"/>
            </a:endParaRPr>
          </a:p>
          <a:p>
            <a:pPr marL="215265" marR="208279" algn="ctr">
              <a:lnSpc>
                <a:spcPct val="100000"/>
              </a:lnSpc>
            </a:pPr>
            <a:r>
              <a:rPr sz="2000" spc="170" dirty="0">
                <a:solidFill>
                  <a:srgbClr val="595959"/>
                </a:solidFill>
                <a:latin typeface="Tahoma"/>
                <a:cs typeface="Tahoma"/>
              </a:rPr>
              <a:t>независимо</a:t>
            </a:r>
            <a:r>
              <a:rPr sz="20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от</a:t>
            </a:r>
            <a:r>
              <a:rPr sz="20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того,</a:t>
            </a:r>
            <a:r>
              <a:rPr sz="20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90" dirty="0">
                <a:solidFill>
                  <a:srgbClr val="595959"/>
                </a:solidFill>
                <a:latin typeface="Tahoma"/>
                <a:cs typeface="Tahoma"/>
              </a:rPr>
              <a:t>будет</a:t>
            </a:r>
            <a:r>
              <a:rPr sz="20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ли</a:t>
            </a:r>
            <a:r>
              <a:rPr sz="20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60" dirty="0">
                <a:solidFill>
                  <a:srgbClr val="595959"/>
                </a:solidFill>
                <a:latin typeface="Tahoma"/>
                <a:cs typeface="Tahoma"/>
              </a:rPr>
              <a:t>недееспособный,</a:t>
            </a:r>
            <a:r>
              <a:rPr sz="20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80" dirty="0" err="1">
                <a:solidFill>
                  <a:srgbClr val="595959"/>
                </a:solidFill>
                <a:latin typeface="Tahoma"/>
                <a:cs typeface="Tahoma"/>
              </a:rPr>
              <a:t>ограниченный</a:t>
            </a:r>
            <a:r>
              <a:rPr sz="20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2000" spc="-35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2000" spc="-50" dirty="0">
                <a:solidFill>
                  <a:srgbClr val="595959"/>
                </a:solidFill>
                <a:latin typeface="Tahoma"/>
                <a:cs typeface="Tahoma"/>
              </a:rPr>
              <a:t>в </a:t>
            </a:r>
            <a:r>
              <a:rPr sz="2000" spc="185" dirty="0">
                <a:solidFill>
                  <a:srgbClr val="595959"/>
                </a:solidFill>
                <a:latin typeface="Tahoma"/>
                <a:cs typeface="Tahoma"/>
              </a:rPr>
              <a:t>дееспособности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гражданин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55" dirty="0">
                <a:solidFill>
                  <a:srgbClr val="595959"/>
                </a:solidFill>
                <a:latin typeface="Tahoma"/>
                <a:cs typeface="Tahoma"/>
              </a:rPr>
              <a:t>определен</a:t>
            </a:r>
            <a:r>
              <a:rPr sz="2000" spc="-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20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595959"/>
                </a:solidFill>
                <a:latin typeface="Tahoma"/>
                <a:cs typeface="Tahoma"/>
              </a:rPr>
              <a:t>учреждение</a:t>
            </a:r>
            <a:endParaRPr sz="2000" dirty="0">
              <a:latin typeface="Tahoma"/>
              <a:cs typeface="Tahoma"/>
            </a:endParaRPr>
          </a:p>
          <a:p>
            <a:pPr marL="12065" marR="5080" algn="ctr">
              <a:lnSpc>
                <a:spcPct val="100000"/>
              </a:lnSpc>
            </a:pPr>
            <a:r>
              <a:rPr sz="2000" spc="135" dirty="0">
                <a:solidFill>
                  <a:srgbClr val="595959"/>
                </a:solidFill>
                <a:latin typeface="Tahoma"/>
                <a:cs typeface="Tahoma"/>
              </a:rPr>
              <a:t>социального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90" dirty="0">
                <a:solidFill>
                  <a:srgbClr val="595959"/>
                </a:solidFill>
                <a:latin typeface="Tahoma"/>
                <a:cs typeface="Tahoma"/>
              </a:rPr>
              <a:t>обслуживания,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595959"/>
                </a:solidFill>
                <a:latin typeface="Tahoma"/>
                <a:cs typeface="Tahoma"/>
              </a:rPr>
              <a:t>здравоохранения</a:t>
            </a:r>
            <a:r>
              <a:rPr sz="20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35" dirty="0">
                <a:solidFill>
                  <a:srgbClr val="595959"/>
                </a:solidFill>
                <a:latin typeface="Tahoma"/>
                <a:cs typeface="Tahoma"/>
              </a:rPr>
              <a:t>либо</a:t>
            </a:r>
            <a:r>
              <a:rPr sz="20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50" dirty="0">
                <a:solidFill>
                  <a:srgbClr val="595959"/>
                </a:solidFill>
                <a:latin typeface="Tahoma"/>
                <a:cs typeface="Tahoma"/>
              </a:rPr>
              <a:t>над</a:t>
            </a:r>
            <a:r>
              <a:rPr sz="20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220" dirty="0">
                <a:solidFill>
                  <a:srgbClr val="595959"/>
                </a:solidFill>
                <a:latin typeface="Tahoma"/>
                <a:cs typeface="Tahoma"/>
              </a:rPr>
              <a:t>ним</a:t>
            </a:r>
            <a:r>
              <a:rPr sz="20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80" dirty="0">
                <a:solidFill>
                  <a:srgbClr val="595959"/>
                </a:solidFill>
                <a:latin typeface="Tahoma"/>
                <a:cs typeface="Tahoma"/>
              </a:rPr>
              <a:t>будет </a:t>
            </a:r>
            <a:r>
              <a:rPr sz="2000" spc="114" dirty="0">
                <a:solidFill>
                  <a:srgbClr val="595959"/>
                </a:solidFill>
                <a:latin typeface="Tahoma"/>
                <a:cs typeface="Tahoma"/>
              </a:rPr>
              <a:t>установлена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опека.</a:t>
            </a:r>
            <a:endParaRPr sz="2000" dirty="0">
              <a:latin typeface="Tahoma"/>
              <a:cs typeface="Tahoma"/>
            </a:endParaRPr>
          </a:p>
          <a:p>
            <a:pPr marL="7620" algn="ctr">
              <a:lnSpc>
                <a:spcPct val="100000"/>
              </a:lnSpc>
              <a:spcBef>
                <a:spcPts val="2400"/>
              </a:spcBef>
            </a:pP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При</a:t>
            </a:r>
            <a:r>
              <a:rPr sz="20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30" dirty="0">
                <a:solidFill>
                  <a:srgbClr val="595959"/>
                </a:solidFill>
                <a:latin typeface="Tahoma"/>
                <a:cs typeface="Tahoma"/>
              </a:rPr>
              <a:t>составлении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65" dirty="0">
                <a:solidFill>
                  <a:srgbClr val="595959"/>
                </a:solidFill>
                <a:latin typeface="Tahoma"/>
                <a:cs typeface="Tahoma"/>
              </a:rPr>
              <a:t>описи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90" dirty="0">
                <a:solidFill>
                  <a:srgbClr val="595959"/>
                </a:solidFill>
                <a:latin typeface="Tahoma"/>
                <a:cs typeface="Tahoma"/>
              </a:rPr>
              <a:t>могут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Tahoma"/>
                <a:cs typeface="Tahoma"/>
              </a:rPr>
              <a:t>быть</a:t>
            </a:r>
            <a:r>
              <a:rPr sz="2000" spc="-1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65" dirty="0">
                <a:solidFill>
                  <a:srgbClr val="595959"/>
                </a:solidFill>
                <a:latin typeface="Tahoma"/>
                <a:cs typeface="Tahoma"/>
              </a:rPr>
              <a:t>привлечены</a:t>
            </a:r>
            <a:r>
              <a:rPr sz="20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85" dirty="0" err="1">
                <a:solidFill>
                  <a:srgbClr val="595959"/>
                </a:solidFill>
                <a:latin typeface="Tahoma"/>
                <a:cs typeface="Tahoma"/>
              </a:rPr>
              <a:t>кандидаты</a:t>
            </a:r>
            <a:r>
              <a:rPr sz="2000" spc="-10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2000" spc="-105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lang="ru-RU" sz="2000" spc="-50" dirty="0">
                <a:solidFill>
                  <a:srgbClr val="595959"/>
                </a:solidFill>
                <a:latin typeface="Tahoma"/>
                <a:cs typeface="Tahoma"/>
              </a:rPr>
              <a:t>в </a:t>
            </a:r>
            <a:r>
              <a:rPr sz="2000" spc="85" dirty="0" err="1">
                <a:solidFill>
                  <a:srgbClr val="595959"/>
                </a:solidFill>
                <a:latin typeface="Tahoma"/>
                <a:cs typeface="Tahoma"/>
              </a:rPr>
              <a:t>опекуны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Tahoma"/>
                <a:cs typeface="Tahoma"/>
              </a:rPr>
              <a:t>(попечители).</a:t>
            </a:r>
            <a:endParaRPr sz="2000" dirty="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2400"/>
              </a:spcBef>
            </a:pPr>
            <a:r>
              <a:rPr sz="2000" spc="95" dirty="0">
                <a:solidFill>
                  <a:srgbClr val="595959"/>
                </a:solidFill>
                <a:latin typeface="Tahoma"/>
                <a:cs typeface="Tahoma"/>
              </a:rPr>
              <a:t>Подписывается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30" dirty="0">
                <a:solidFill>
                  <a:srgbClr val="595959"/>
                </a:solidFill>
                <a:latin typeface="Tahoma"/>
                <a:cs typeface="Tahoma"/>
              </a:rPr>
              <a:t>опись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210" dirty="0">
                <a:solidFill>
                  <a:srgbClr val="595959"/>
                </a:solidFill>
                <a:latin typeface="Tahoma"/>
                <a:cs typeface="Tahoma"/>
              </a:rPr>
              <a:t>всеми</a:t>
            </a:r>
            <a:r>
              <a:rPr sz="20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55" dirty="0">
                <a:solidFill>
                  <a:srgbClr val="595959"/>
                </a:solidFill>
                <a:latin typeface="Tahoma"/>
                <a:cs typeface="Tahoma"/>
              </a:rPr>
              <a:t>лицами,</a:t>
            </a:r>
            <a:r>
              <a:rPr sz="20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14" dirty="0" err="1">
                <a:solidFill>
                  <a:srgbClr val="595959"/>
                </a:solidFill>
                <a:latin typeface="Tahoma"/>
                <a:cs typeface="Tahoma"/>
              </a:rPr>
              <a:t>присутствовавшими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2000" spc="-55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2000" spc="140" dirty="0" err="1">
                <a:solidFill>
                  <a:srgbClr val="595959"/>
                </a:solidFill>
                <a:latin typeface="Tahoma"/>
                <a:cs typeface="Tahoma"/>
              </a:rPr>
              <a:t>при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225" dirty="0" err="1">
                <a:solidFill>
                  <a:srgbClr val="595959"/>
                </a:solidFill>
                <a:latin typeface="Tahoma"/>
                <a:cs typeface="Tahoma"/>
              </a:rPr>
              <a:t>ее</a:t>
            </a:r>
            <a:r>
              <a:rPr lang="ru-RU" sz="2000" dirty="0">
                <a:latin typeface="Tahoma"/>
                <a:cs typeface="Tahoma"/>
              </a:rPr>
              <a:t> </a:t>
            </a:r>
            <a:r>
              <a:rPr sz="2000" spc="120" dirty="0" err="1">
                <a:solidFill>
                  <a:srgbClr val="595959"/>
                </a:solidFill>
                <a:latin typeface="Tahoma"/>
                <a:cs typeface="Tahoma"/>
              </a:rPr>
              <a:t>составлении</a:t>
            </a:r>
            <a:r>
              <a:rPr sz="2000" spc="120" dirty="0">
                <a:solidFill>
                  <a:srgbClr val="595959"/>
                </a:solidFill>
                <a:latin typeface="Tahoma"/>
                <a:cs typeface="Tahoma"/>
              </a:rPr>
              <a:t>.</a:t>
            </a:r>
            <a:r>
              <a:rPr sz="20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229" dirty="0">
                <a:solidFill>
                  <a:srgbClr val="595959"/>
                </a:solidFill>
                <a:latin typeface="Tahoma"/>
                <a:cs typeface="Tahoma"/>
              </a:rPr>
              <a:t>Она</a:t>
            </a:r>
            <a:r>
              <a:rPr sz="20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должна</a:t>
            </a:r>
            <a:r>
              <a:rPr sz="20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Tahoma"/>
                <a:cs typeface="Tahoma"/>
              </a:rPr>
              <a:t>быть</a:t>
            </a:r>
            <a:r>
              <a:rPr sz="2000" spc="-10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595959"/>
                </a:solidFill>
                <a:latin typeface="Tahoma"/>
                <a:cs typeface="Tahoma"/>
              </a:rPr>
              <a:t>подписана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50" dirty="0">
                <a:solidFill>
                  <a:srgbClr val="595959"/>
                </a:solidFill>
                <a:latin typeface="Tahoma"/>
                <a:cs typeface="Tahoma"/>
              </a:rPr>
              <a:t>лицом,</a:t>
            </a:r>
            <a:r>
              <a:rPr sz="20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10" dirty="0" err="1">
                <a:solidFill>
                  <a:srgbClr val="595959"/>
                </a:solidFill>
                <a:latin typeface="Tahoma"/>
                <a:cs typeface="Tahoma"/>
              </a:rPr>
              <a:t>принявшим</a:t>
            </a:r>
            <a:r>
              <a:rPr lang="ru-RU" sz="2000" dirty="0">
                <a:latin typeface="Tahoma"/>
                <a:cs typeface="Tahoma"/>
              </a:rPr>
              <a:t> </a:t>
            </a:r>
            <a:r>
              <a:rPr sz="2000" spc="180" dirty="0" err="1">
                <a:solidFill>
                  <a:srgbClr val="595959"/>
                </a:solidFill>
                <a:latin typeface="Tahoma"/>
                <a:cs typeface="Tahoma"/>
              </a:rPr>
              <a:t>временно</a:t>
            </a:r>
            <a:r>
              <a:rPr sz="20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595959"/>
                </a:solidFill>
                <a:latin typeface="Tahoma"/>
                <a:cs typeface="Tahoma"/>
              </a:rPr>
              <a:t>имущество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90" dirty="0">
                <a:solidFill>
                  <a:srgbClr val="595959"/>
                </a:solidFill>
                <a:latin typeface="Tahoma"/>
                <a:cs typeface="Tahoma"/>
              </a:rPr>
              <a:t>на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хранение.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820" rIns="0" bIns="0" rtlCol="0">
            <a:spAutoFit/>
          </a:bodyPr>
          <a:lstStyle/>
          <a:p>
            <a:pPr marL="3159760">
              <a:lnSpc>
                <a:spcPct val="100000"/>
              </a:lnSpc>
              <a:spcBef>
                <a:spcPts val="105"/>
              </a:spcBef>
            </a:pPr>
            <a:r>
              <a:rPr sz="3200" spc="90" dirty="0">
                <a:solidFill>
                  <a:srgbClr val="262626"/>
                </a:solidFill>
              </a:rPr>
              <a:t>Опекуны: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2319654" y="1754250"/>
            <a:ext cx="8935085" cy="37497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" algn="ctr">
              <a:lnSpc>
                <a:spcPts val="3320"/>
              </a:lnSpc>
            </a:pPr>
            <a:r>
              <a:rPr sz="3200" dirty="0">
                <a:solidFill>
                  <a:srgbClr val="262626"/>
                </a:solidFill>
                <a:latin typeface="Tahoma"/>
                <a:cs typeface="Tahoma"/>
              </a:rPr>
              <a:t>-</a:t>
            </a:r>
            <a:r>
              <a:rPr sz="3200" spc="-1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00" dirty="0">
                <a:solidFill>
                  <a:srgbClr val="262626"/>
                </a:solidFill>
                <a:latin typeface="Tahoma"/>
                <a:cs typeface="Tahoma"/>
              </a:rPr>
              <a:t>назначаются</a:t>
            </a:r>
            <a:r>
              <a:rPr sz="24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16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4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95" dirty="0">
                <a:solidFill>
                  <a:srgbClr val="262626"/>
                </a:solidFill>
                <a:latin typeface="Tahoma"/>
                <a:cs typeface="Tahoma"/>
              </a:rPr>
              <a:t>порядке,</a:t>
            </a:r>
            <a:r>
              <a:rPr sz="24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50" dirty="0">
                <a:solidFill>
                  <a:srgbClr val="262626"/>
                </a:solidFill>
                <a:latin typeface="Tahoma"/>
                <a:cs typeface="Tahoma"/>
              </a:rPr>
              <a:t>установленном</a:t>
            </a:r>
            <a:endParaRPr sz="2400" dirty="0">
              <a:latin typeface="Tahoma"/>
              <a:cs typeface="Tahoma"/>
            </a:endParaRPr>
          </a:p>
          <a:p>
            <a:pPr marL="3175" algn="ctr">
              <a:lnSpc>
                <a:spcPct val="100000"/>
              </a:lnSpc>
              <a:spcBef>
                <a:spcPts val="20"/>
              </a:spcBef>
            </a:pP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законодательством,</a:t>
            </a:r>
            <a:r>
              <a:rPr sz="24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50" dirty="0">
                <a:solidFill>
                  <a:srgbClr val="262626"/>
                </a:solidFill>
                <a:latin typeface="Tahoma"/>
                <a:cs typeface="Tahoma"/>
              </a:rPr>
              <a:t>выступают</a:t>
            </a:r>
            <a:r>
              <a:rPr sz="24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16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4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5" dirty="0">
                <a:solidFill>
                  <a:srgbClr val="262626"/>
                </a:solidFill>
                <a:latin typeface="Tahoma"/>
                <a:cs typeface="Tahoma"/>
              </a:rPr>
              <a:t>защиту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55" dirty="0" err="1">
                <a:solidFill>
                  <a:srgbClr val="262626"/>
                </a:solidFill>
                <a:latin typeface="Tahoma"/>
                <a:cs typeface="Tahoma"/>
              </a:rPr>
              <a:t>прав</a:t>
            </a:r>
            <a:r>
              <a:rPr sz="24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400" spc="-6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400" spc="7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lang="ru-RU" sz="2400" dirty="0">
                <a:latin typeface="Tahoma"/>
                <a:cs typeface="Tahoma"/>
              </a:rPr>
              <a:t> </a:t>
            </a:r>
            <a:r>
              <a:rPr sz="2400" spc="160" dirty="0" err="1">
                <a:solidFill>
                  <a:srgbClr val="262626"/>
                </a:solidFill>
                <a:latin typeface="Tahoma"/>
                <a:cs typeface="Tahoma"/>
              </a:rPr>
              <a:t>интересов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80" dirty="0">
                <a:solidFill>
                  <a:srgbClr val="262626"/>
                </a:solidFill>
                <a:latin typeface="Tahoma"/>
                <a:cs typeface="Tahoma"/>
              </a:rPr>
              <a:t>подопечных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16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05" dirty="0">
                <a:solidFill>
                  <a:srgbClr val="262626"/>
                </a:solidFill>
                <a:latin typeface="Tahoma"/>
                <a:cs typeface="Tahoma"/>
              </a:rPr>
              <a:t>отношениях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430" dirty="0">
                <a:solidFill>
                  <a:srgbClr val="262626"/>
                </a:solidFill>
                <a:latin typeface="Tahoma"/>
                <a:cs typeface="Tahoma"/>
              </a:rPr>
              <a:t>с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70" dirty="0">
                <a:solidFill>
                  <a:srgbClr val="262626"/>
                </a:solidFill>
                <a:latin typeface="Tahoma"/>
                <a:cs typeface="Tahoma"/>
              </a:rPr>
              <a:t>любыми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20" dirty="0">
                <a:solidFill>
                  <a:srgbClr val="262626"/>
                </a:solidFill>
                <a:latin typeface="Tahoma"/>
                <a:cs typeface="Tahoma"/>
              </a:rPr>
              <a:t>лицами</a:t>
            </a:r>
            <a:r>
              <a:rPr sz="24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70" dirty="0">
                <a:solidFill>
                  <a:srgbClr val="262626"/>
                </a:solidFill>
                <a:latin typeface="Tahoma"/>
                <a:cs typeface="Tahoma"/>
              </a:rPr>
              <a:t>и </a:t>
            </a:r>
            <a:r>
              <a:rPr sz="2400" spc="140" dirty="0">
                <a:solidFill>
                  <a:srgbClr val="262626"/>
                </a:solidFill>
                <a:latin typeface="Tahoma"/>
                <a:cs typeface="Tahoma"/>
              </a:rPr>
              <a:t>организациями,</a:t>
            </a:r>
            <a:r>
              <a:rPr sz="24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16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10" dirty="0">
                <a:solidFill>
                  <a:srgbClr val="262626"/>
                </a:solidFill>
                <a:latin typeface="Tahoma"/>
                <a:cs typeface="Tahoma"/>
              </a:rPr>
              <a:t>том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5" dirty="0">
                <a:solidFill>
                  <a:srgbClr val="262626"/>
                </a:solidFill>
                <a:latin typeface="Tahoma"/>
                <a:cs typeface="Tahoma"/>
              </a:rPr>
              <a:t>числе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16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45" dirty="0">
                <a:solidFill>
                  <a:srgbClr val="262626"/>
                </a:solidFill>
                <a:latin typeface="Tahoma"/>
                <a:cs typeface="Tahoma"/>
              </a:rPr>
              <a:t>судах,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55" dirty="0">
                <a:solidFill>
                  <a:srgbClr val="262626"/>
                </a:solidFill>
                <a:latin typeface="Tahoma"/>
                <a:cs typeface="Tahoma"/>
              </a:rPr>
              <a:t>без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40" dirty="0">
                <a:solidFill>
                  <a:srgbClr val="262626"/>
                </a:solidFill>
                <a:latin typeface="Tahoma"/>
                <a:cs typeface="Tahoma"/>
              </a:rPr>
              <a:t>специального </a:t>
            </a:r>
            <a:r>
              <a:rPr sz="2400" spc="85" dirty="0">
                <a:solidFill>
                  <a:srgbClr val="262626"/>
                </a:solidFill>
                <a:latin typeface="Tahoma"/>
                <a:cs typeface="Tahoma"/>
              </a:rPr>
              <a:t>полномочия;</a:t>
            </a:r>
            <a:endParaRPr sz="2400" dirty="0">
              <a:latin typeface="Tahoma"/>
              <a:cs typeface="Tahoma"/>
            </a:endParaRPr>
          </a:p>
          <a:p>
            <a:pPr marL="326390" marR="233045" algn="ctr">
              <a:lnSpc>
                <a:spcPct val="100000"/>
              </a:lnSpc>
              <a:spcBef>
                <a:spcPts val="2885"/>
              </a:spcBef>
            </a:pPr>
            <a:r>
              <a:rPr sz="2200" b="1" spc="-145" dirty="0">
                <a:solidFill>
                  <a:srgbClr val="262626"/>
                </a:solidFill>
                <a:latin typeface="Verdana"/>
                <a:cs typeface="Verdana"/>
              </a:rPr>
              <a:t>-</a:t>
            </a:r>
            <a:r>
              <a:rPr sz="2200" b="1" spc="-125" dirty="0">
                <a:solidFill>
                  <a:srgbClr val="262626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262626"/>
                </a:solidFill>
                <a:latin typeface="Tahoma"/>
                <a:cs typeface="Tahoma"/>
              </a:rPr>
              <a:t>являются</a:t>
            </a:r>
            <a:r>
              <a:rPr sz="24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представителями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80" dirty="0">
                <a:solidFill>
                  <a:srgbClr val="262626"/>
                </a:solidFill>
                <a:latin typeface="Tahoma"/>
                <a:cs typeface="Tahoma"/>
              </a:rPr>
              <a:t>подопечных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16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50" dirty="0">
                <a:solidFill>
                  <a:srgbClr val="262626"/>
                </a:solidFill>
                <a:latin typeface="Tahoma"/>
                <a:cs typeface="Tahoma"/>
              </a:rPr>
              <a:t>силу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50" dirty="0">
                <a:solidFill>
                  <a:srgbClr val="262626"/>
                </a:solidFill>
                <a:latin typeface="Tahoma"/>
                <a:cs typeface="Tahoma"/>
              </a:rPr>
              <a:t>закона </a:t>
            </a:r>
            <a:r>
              <a:rPr sz="2400" spc="125" dirty="0">
                <a:solidFill>
                  <a:srgbClr val="262626"/>
                </a:solidFill>
                <a:latin typeface="Tahoma"/>
                <a:cs typeface="Tahoma"/>
              </a:rPr>
              <a:t>(законными</a:t>
            </a:r>
            <a:r>
              <a:rPr sz="24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00" dirty="0">
                <a:solidFill>
                  <a:srgbClr val="262626"/>
                </a:solidFill>
                <a:latin typeface="Tahoma"/>
                <a:cs typeface="Tahoma"/>
              </a:rPr>
              <a:t>представителями)</a:t>
            </a:r>
            <a:endParaRPr sz="2400" dirty="0">
              <a:latin typeface="Tahoma"/>
              <a:cs typeface="Tahoma"/>
            </a:endParaRPr>
          </a:p>
          <a:p>
            <a:pPr marL="870585" marR="776605" algn="ctr">
              <a:lnSpc>
                <a:spcPct val="100000"/>
              </a:lnSpc>
            </a:pP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04" dirty="0">
                <a:solidFill>
                  <a:srgbClr val="262626"/>
                </a:solidFill>
                <a:latin typeface="Tahoma"/>
                <a:cs typeface="Tahoma"/>
              </a:rPr>
              <a:t>совершают</a:t>
            </a:r>
            <a:r>
              <a:rPr sz="24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от</a:t>
            </a:r>
            <a:r>
              <a:rPr sz="24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их</a:t>
            </a:r>
            <a:r>
              <a:rPr sz="24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29" dirty="0">
                <a:solidFill>
                  <a:srgbClr val="262626"/>
                </a:solidFill>
                <a:latin typeface="Tahoma"/>
                <a:cs typeface="Tahoma"/>
              </a:rPr>
              <a:t>имени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16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4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их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80" dirty="0">
                <a:solidFill>
                  <a:srgbClr val="262626"/>
                </a:solidFill>
                <a:latin typeface="Tahoma"/>
                <a:cs typeface="Tahoma"/>
              </a:rPr>
              <a:t>интересах</a:t>
            </a:r>
            <a:r>
              <a:rPr sz="24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65" dirty="0">
                <a:solidFill>
                  <a:srgbClr val="262626"/>
                </a:solidFill>
                <a:latin typeface="Tahoma"/>
                <a:cs typeface="Tahoma"/>
              </a:rPr>
              <a:t>все </a:t>
            </a:r>
            <a:r>
              <a:rPr sz="2400" spc="195" dirty="0">
                <a:solidFill>
                  <a:srgbClr val="262626"/>
                </a:solidFill>
                <a:latin typeface="Tahoma"/>
                <a:cs typeface="Tahoma"/>
              </a:rPr>
              <a:t>необходимые</a:t>
            </a:r>
            <a:r>
              <a:rPr sz="24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14" dirty="0">
                <a:solidFill>
                  <a:srgbClr val="262626"/>
                </a:solidFill>
                <a:latin typeface="Tahoma"/>
                <a:cs typeface="Tahoma"/>
              </a:rPr>
              <a:t>сделки.</a:t>
            </a:r>
            <a:endParaRPr sz="24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0726" y="927353"/>
            <a:ext cx="8576310" cy="4996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6995" marR="80010" indent="635" algn="ctr">
              <a:lnSpc>
                <a:spcPct val="100000"/>
              </a:lnSpc>
              <a:spcBef>
                <a:spcPts val="100"/>
              </a:spcBef>
            </a:pPr>
            <a:r>
              <a:rPr sz="1800" spc="1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8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14" dirty="0">
                <a:solidFill>
                  <a:srgbClr val="595959"/>
                </a:solidFill>
                <a:latin typeface="Tahoma"/>
                <a:cs typeface="Tahoma"/>
              </a:rPr>
              <a:t>опись</a:t>
            </a:r>
            <a:r>
              <a:rPr sz="1800" spc="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70" dirty="0">
                <a:solidFill>
                  <a:srgbClr val="595959"/>
                </a:solidFill>
                <a:latin typeface="Tahoma"/>
                <a:cs typeface="Tahoma"/>
              </a:rPr>
              <a:t>заносятся</a:t>
            </a:r>
            <a:r>
              <a:rPr sz="18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25" dirty="0">
                <a:solidFill>
                  <a:srgbClr val="595959"/>
                </a:solidFill>
                <a:latin typeface="Tahoma"/>
                <a:cs typeface="Tahoma"/>
              </a:rPr>
              <a:t>предметы</a:t>
            </a:r>
            <a:r>
              <a:rPr sz="1800" spc="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95" dirty="0">
                <a:solidFill>
                  <a:srgbClr val="595959"/>
                </a:solidFill>
                <a:latin typeface="Tahoma"/>
                <a:cs typeface="Tahoma"/>
              </a:rPr>
              <a:t>домашней</a:t>
            </a:r>
            <a:r>
              <a:rPr sz="1800" spc="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90" dirty="0">
                <a:solidFill>
                  <a:srgbClr val="595959"/>
                </a:solidFill>
                <a:latin typeface="Tahoma"/>
                <a:cs typeface="Tahoma"/>
              </a:rPr>
              <a:t>обстановки,</a:t>
            </a:r>
            <a:r>
              <a:rPr sz="18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0" dirty="0" err="1">
                <a:solidFill>
                  <a:srgbClr val="595959"/>
                </a:solidFill>
                <a:latin typeface="Tahoma"/>
                <a:cs typeface="Tahoma"/>
              </a:rPr>
              <a:t>хозяйственные</a:t>
            </a:r>
            <a:r>
              <a:rPr sz="1800" spc="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1800" spc="35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1800" spc="40" dirty="0">
                <a:solidFill>
                  <a:srgbClr val="595959"/>
                </a:solidFill>
                <a:latin typeface="Tahoma"/>
                <a:cs typeface="Tahoma"/>
              </a:rPr>
              <a:t>и </a:t>
            </a:r>
            <a:r>
              <a:rPr sz="1800" spc="90" dirty="0">
                <a:solidFill>
                  <a:srgbClr val="595959"/>
                </a:solidFill>
                <a:latin typeface="Tahoma"/>
                <a:cs typeface="Tahoma"/>
              </a:rPr>
              <a:t>носильные</a:t>
            </a:r>
            <a:r>
              <a:rPr sz="18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35" dirty="0">
                <a:solidFill>
                  <a:srgbClr val="595959"/>
                </a:solidFill>
                <a:latin typeface="Tahoma"/>
                <a:cs typeface="Tahoma"/>
              </a:rPr>
              <a:t>вещи</a:t>
            </a:r>
            <a:r>
              <a:rPr sz="18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335" dirty="0">
                <a:solidFill>
                  <a:srgbClr val="595959"/>
                </a:solidFill>
                <a:latin typeface="Tahoma"/>
                <a:cs typeface="Tahoma"/>
              </a:rPr>
              <a:t>с</a:t>
            </a:r>
            <a:r>
              <a:rPr sz="18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40" dirty="0">
                <a:solidFill>
                  <a:srgbClr val="595959"/>
                </a:solidFill>
                <a:latin typeface="Tahoma"/>
                <a:cs typeface="Tahoma"/>
              </a:rPr>
              <a:t>указанием</a:t>
            </a:r>
            <a:r>
              <a:rPr sz="18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595959"/>
                </a:solidFill>
                <a:latin typeface="Tahoma"/>
                <a:cs typeface="Tahoma"/>
              </a:rPr>
              <a:t>отличительных</a:t>
            </a:r>
            <a:r>
              <a:rPr sz="18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75" dirty="0">
                <a:solidFill>
                  <a:srgbClr val="595959"/>
                </a:solidFill>
                <a:latin typeface="Tahoma"/>
                <a:cs typeface="Tahoma"/>
              </a:rPr>
              <a:t>признаков</a:t>
            </a:r>
            <a:r>
              <a:rPr sz="18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14" dirty="0">
                <a:solidFill>
                  <a:srgbClr val="595959"/>
                </a:solidFill>
                <a:latin typeface="Tahoma"/>
                <a:cs typeface="Tahoma"/>
              </a:rPr>
              <a:t>каждой</a:t>
            </a:r>
            <a:r>
              <a:rPr sz="18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595959"/>
                </a:solidFill>
                <a:latin typeface="Tahoma"/>
                <a:cs typeface="Tahoma"/>
              </a:rPr>
              <a:t>из</a:t>
            </a:r>
            <a:r>
              <a:rPr sz="18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595959"/>
                </a:solidFill>
                <a:latin typeface="Tahoma"/>
                <a:cs typeface="Tahoma"/>
              </a:rPr>
              <a:t>них,</a:t>
            </a:r>
            <a:r>
              <a:rPr sz="18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225" dirty="0">
                <a:solidFill>
                  <a:srgbClr val="595959"/>
                </a:solidFill>
                <a:latin typeface="Tahoma"/>
                <a:cs typeface="Tahoma"/>
              </a:rPr>
              <a:t>а </a:t>
            </a:r>
            <a:r>
              <a:rPr sz="1800" spc="75" dirty="0">
                <a:solidFill>
                  <a:srgbClr val="595959"/>
                </a:solidFill>
                <a:latin typeface="Tahoma"/>
                <a:cs typeface="Tahoma"/>
              </a:rPr>
              <a:t>также</a:t>
            </a:r>
            <a:r>
              <a:rPr sz="18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50" dirty="0">
                <a:solidFill>
                  <a:srgbClr val="595959"/>
                </a:solidFill>
                <a:latin typeface="Tahoma"/>
                <a:cs typeface="Tahoma"/>
              </a:rPr>
              <a:t>указывается</a:t>
            </a:r>
            <a:r>
              <a:rPr sz="18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05" dirty="0">
                <a:solidFill>
                  <a:srgbClr val="595959"/>
                </a:solidFill>
                <a:latin typeface="Tahoma"/>
                <a:cs typeface="Tahoma"/>
              </a:rPr>
              <a:t>правоустанавливающий</a:t>
            </a:r>
            <a:r>
              <a:rPr sz="18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05" dirty="0">
                <a:solidFill>
                  <a:srgbClr val="595959"/>
                </a:solidFill>
                <a:latin typeface="Tahoma"/>
                <a:cs typeface="Tahoma"/>
              </a:rPr>
              <a:t>документ</a:t>
            </a:r>
            <a:r>
              <a:rPr sz="18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60" dirty="0">
                <a:solidFill>
                  <a:srgbClr val="595959"/>
                </a:solidFill>
                <a:latin typeface="Tahoma"/>
                <a:cs typeface="Tahoma"/>
              </a:rPr>
              <a:t>(соответствующий </a:t>
            </a:r>
            <a:r>
              <a:rPr sz="1800" spc="75" dirty="0">
                <a:solidFill>
                  <a:srgbClr val="595959"/>
                </a:solidFill>
                <a:latin typeface="Tahoma"/>
                <a:cs typeface="Tahoma"/>
              </a:rPr>
              <a:t>договор,</a:t>
            </a:r>
            <a:r>
              <a:rPr sz="18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30" dirty="0">
                <a:solidFill>
                  <a:srgbClr val="595959"/>
                </a:solidFill>
                <a:latin typeface="Tahoma"/>
                <a:cs typeface="Tahoma"/>
              </a:rPr>
              <a:t>регистрационное</a:t>
            </a:r>
            <a:r>
              <a:rPr sz="18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05" dirty="0">
                <a:solidFill>
                  <a:srgbClr val="595959"/>
                </a:solidFill>
                <a:latin typeface="Tahoma"/>
                <a:cs typeface="Tahoma"/>
              </a:rPr>
              <a:t>удостоверение,</a:t>
            </a:r>
            <a:r>
              <a:rPr sz="18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50" dirty="0" err="1">
                <a:solidFill>
                  <a:srgbClr val="595959"/>
                </a:solidFill>
                <a:latin typeface="Tahoma"/>
                <a:cs typeface="Tahoma"/>
              </a:rPr>
              <a:t>свидетельство</a:t>
            </a:r>
            <a:r>
              <a:rPr lang="ru-RU" dirty="0">
                <a:latin typeface="Tahoma"/>
                <a:cs typeface="Tahoma"/>
              </a:rPr>
              <a:t> </a:t>
            </a:r>
            <a:r>
              <a:rPr sz="1800" spc="95" dirty="0">
                <a:solidFill>
                  <a:srgbClr val="595959"/>
                </a:solidFill>
                <a:latin typeface="Tahoma"/>
                <a:cs typeface="Tahoma"/>
              </a:rPr>
              <a:t>(</a:t>
            </a:r>
            <a:r>
              <a:rPr sz="1800" spc="95" dirty="0" err="1">
                <a:solidFill>
                  <a:srgbClr val="595959"/>
                </a:solidFill>
                <a:latin typeface="Tahoma"/>
                <a:cs typeface="Tahoma"/>
              </a:rPr>
              <a:t>удостоверение</a:t>
            </a:r>
            <a:r>
              <a:rPr sz="1800" spc="95" dirty="0">
                <a:solidFill>
                  <a:srgbClr val="595959"/>
                </a:solidFill>
                <a:latin typeface="Tahoma"/>
                <a:cs typeface="Tahoma"/>
              </a:rPr>
              <a:t>)</a:t>
            </a:r>
            <a:r>
              <a:rPr sz="1800" spc="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95" dirty="0">
                <a:solidFill>
                  <a:srgbClr val="595959"/>
                </a:solidFill>
                <a:latin typeface="Tahoma"/>
                <a:cs typeface="Tahoma"/>
              </a:rPr>
              <a:t>о</a:t>
            </a:r>
            <a:r>
              <a:rPr sz="18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10" dirty="0">
                <a:solidFill>
                  <a:srgbClr val="595959"/>
                </a:solidFill>
                <a:latin typeface="Tahoma"/>
                <a:cs typeface="Tahoma"/>
              </a:rPr>
              <a:t>государственной</a:t>
            </a:r>
            <a:r>
              <a:rPr sz="18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05" dirty="0">
                <a:solidFill>
                  <a:srgbClr val="595959"/>
                </a:solidFill>
                <a:latin typeface="Tahoma"/>
                <a:cs typeface="Tahoma"/>
              </a:rPr>
              <a:t>регистрации,</a:t>
            </a:r>
            <a:r>
              <a:rPr sz="1800" spc="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60" dirty="0">
                <a:solidFill>
                  <a:srgbClr val="595959"/>
                </a:solidFill>
                <a:latin typeface="Tahoma"/>
                <a:cs typeface="Tahoma"/>
              </a:rPr>
              <a:t>свидетельство</a:t>
            </a:r>
            <a:r>
              <a:rPr sz="18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95" dirty="0">
                <a:solidFill>
                  <a:srgbClr val="595959"/>
                </a:solidFill>
                <a:latin typeface="Tahoma"/>
                <a:cs typeface="Tahoma"/>
              </a:rPr>
              <a:t>о</a:t>
            </a:r>
            <a:r>
              <a:rPr sz="18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14" dirty="0">
                <a:solidFill>
                  <a:srgbClr val="595959"/>
                </a:solidFill>
                <a:latin typeface="Tahoma"/>
                <a:cs typeface="Tahoma"/>
              </a:rPr>
              <a:t>праве </a:t>
            </a:r>
            <a:r>
              <a:rPr sz="1800" spc="160" dirty="0">
                <a:solidFill>
                  <a:srgbClr val="595959"/>
                </a:solidFill>
                <a:latin typeface="Tahoma"/>
                <a:cs typeface="Tahoma"/>
              </a:rPr>
              <a:t>на</a:t>
            </a:r>
            <a:r>
              <a:rPr sz="18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20" dirty="0">
                <a:solidFill>
                  <a:srgbClr val="595959"/>
                </a:solidFill>
                <a:latin typeface="Tahoma"/>
                <a:cs typeface="Tahoma"/>
              </a:rPr>
              <a:t>наследство</a:t>
            </a:r>
            <a:r>
              <a:rPr sz="18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9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18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-50" dirty="0">
                <a:solidFill>
                  <a:srgbClr val="595959"/>
                </a:solidFill>
                <a:latin typeface="Tahoma"/>
                <a:cs typeface="Tahoma"/>
              </a:rPr>
              <a:t>т.д.),</a:t>
            </a:r>
            <a:r>
              <a:rPr sz="18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05" dirty="0">
                <a:solidFill>
                  <a:srgbClr val="595959"/>
                </a:solidFill>
                <a:latin typeface="Tahoma"/>
                <a:cs typeface="Tahoma"/>
              </a:rPr>
              <a:t>подтверждающий</a:t>
            </a:r>
            <a:r>
              <a:rPr sz="18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20" dirty="0">
                <a:solidFill>
                  <a:srgbClr val="595959"/>
                </a:solidFill>
                <a:latin typeface="Tahoma"/>
                <a:cs typeface="Tahoma"/>
              </a:rPr>
              <a:t>право</a:t>
            </a:r>
            <a:r>
              <a:rPr sz="18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20" dirty="0">
                <a:solidFill>
                  <a:srgbClr val="595959"/>
                </a:solidFill>
                <a:latin typeface="Tahoma"/>
                <a:cs typeface="Tahoma"/>
              </a:rPr>
              <a:t>собственности</a:t>
            </a:r>
            <a:r>
              <a:rPr sz="18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60" dirty="0">
                <a:solidFill>
                  <a:srgbClr val="595959"/>
                </a:solidFill>
                <a:latin typeface="Tahoma"/>
                <a:cs typeface="Tahoma"/>
              </a:rPr>
              <a:t>на</a:t>
            </a:r>
            <a:r>
              <a:rPr sz="18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00" dirty="0">
                <a:solidFill>
                  <a:srgbClr val="595959"/>
                </a:solidFill>
                <a:latin typeface="Tahoma"/>
                <a:cs typeface="Tahoma"/>
              </a:rPr>
              <a:t>жилое </a:t>
            </a:r>
            <a:r>
              <a:rPr sz="1800" spc="165" dirty="0">
                <a:solidFill>
                  <a:srgbClr val="595959"/>
                </a:solidFill>
                <a:latin typeface="Tahoma"/>
                <a:cs typeface="Tahoma"/>
              </a:rPr>
              <a:t>помещение.</a:t>
            </a:r>
            <a:endParaRPr sz="1800" dirty="0">
              <a:latin typeface="Tahoma"/>
              <a:cs typeface="Tahoma"/>
            </a:endParaRPr>
          </a:p>
          <a:p>
            <a:pPr marL="90170" marR="83820" algn="ctr">
              <a:lnSpc>
                <a:spcPct val="100000"/>
              </a:lnSpc>
              <a:spcBef>
                <a:spcPts val="2160"/>
              </a:spcBef>
            </a:pPr>
            <a:r>
              <a:rPr sz="1800" spc="65" dirty="0">
                <a:solidFill>
                  <a:srgbClr val="595959"/>
                </a:solidFill>
                <a:latin typeface="Tahoma"/>
                <a:cs typeface="Tahoma"/>
              </a:rPr>
              <a:t>Кандидаты</a:t>
            </a:r>
            <a:r>
              <a:rPr sz="18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-114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8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55" dirty="0">
                <a:solidFill>
                  <a:srgbClr val="595959"/>
                </a:solidFill>
                <a:latin typeface="Tahoma"/>
                <a:cs typeface="Tahoma"/>
              </a:rPr>
              <a:t>опекуны,</a:t>
            </a:r>
            <a:r>
              <a:rPr sz="18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45" dirty="0">
                <a:solidFill>
                  <a:srgbClr val="595959"/>
                </a:solidFill>
                <a:latin typeface="Tahoma"/>
                <a:cs typeface="Tahoma"/>
              </a:rPr>
              <a:t>попечители,</a:t>
            </a:r>
            <a:r>
              <a:rPr sz="18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70" dirty="0">
                <a:solidFill>
                  <a:srgbClr val="595959"/>
                </a:solidFill>
                <a:latin typeface="Tahoma"/>
                <a:cs typeface="Tahoma"/>
              </a:rPr>
              <a:t>близкие</a:t>
            </a:r>
            <a:r>
              <a:rPr sz="18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85" dirty="0">
                <a:solidFill>
                  <a:srgbClr val="595959"/>
                </a:solidFill>
                <a:latin typeface="Tahoma"/>
                <a:cs typeface="Tahoma"/>
              </a:rPr>
              <a:t>родственники</a:t>
            </a:r>
            <a:r>
              <a:rPr sz="18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9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18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90" dirty="0">
                <a:solidFill>
                  <a:srgbClr val="595959"/>
                </a:solidFill>
                <a:latin typeface="Tahoma"/>
                <a:cs typeface="Tahoma"/>
              </a:rPr>
              <a:t>другие</a:t>
            </a:r>
            <a:r>
              <a:rPr sz="18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Tahoma"/>
                <a:cs typeface="Tahoma"/>
              </a:rPr>
              <a:t>члены </a:t>
            </a:r>
            <a:r>
              <a:rPr sz="1800" spc="200" dirty="0">
                <a:solidFill>
                  <a:srgbClr val="595959"/>
                </a:solidFill>
                <a:latin typeface="Tahoma"/>
                <a:cs typeface="Tahoma"/>
              </a:rPr>
              <a:t>семьи</a:t>
            </a:r>
            <a:r>
              <a:rPr sz="18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00" dirty="0">
                <a:solidFill>
                  <a:srgbClr val="595959"/>
                </a:solidFill>
                <a:latin typeface="Tahoma"/>
                <a:cs typeface="Tahoma"/>
              </a:rPr>
              <a:t>граждан,</a:t>
            </a:r>
            <a:r>
              <a:rPr sz="18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60" dirty="0">
                <a:solidFill>
                  <a:srgbClr val="595959"/>
                </a:solidFill>
                <a:latin typeface="Tahoma"/>
                <a:cs typeface="Tahoma"/>
              </a:rPr>
              <a:t>признанных</a:t>
            </a:r>
            <a:r>
              <a:rPr sz="18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75" dirty="0">
                <a:solidFill>
                  <a:srgbClr val="595959"/>
                </a:solidFill>
                <a:latin typeface="Tahoma"/>
                <a:cs typeface="Tahoma"/>
              </a:rPr>
              <a:t>недееспособными</a:t>
            </a:r>
            <a:r>
              <a:rPr sz="18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50" dirty="0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18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05" dirty="0" err="1">
                <a:solidFill>
                  <a:srgbClr val="595959"/>
                </a:solidFill>
                <a:latin typeface="Tahoma"/>
                <a:cs typeface="Tahoma"/>
              </a:rPr>
              <a:t>ограниченными</a:t>
            </a:r>
            <a:r>
              <a:rPr sz="18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1800" spc="-40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1800" spc="-5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lang="ru-RU" dirty="0">
                <a:latin typeface="Tahoma"/>
                <a:cs typeface="Tahoma"/>
              </a:rPr>
              <a:t> </a:t>
            </a:r>
            <a:r>
              <a:rPr sz="1800" spc="150" dirty="0" err="1">
                <a:solidFill>
                  <a:srgbClr val="595959"/>
                </a:solidFill>
                <a:latin typeface="Tahoma"/>
                <a:cs typeface="Tahoma"/>
              </a:rPr>
              <a:t>дееспособности</a:t>
            </a:r>
            <a:r>
              <a:rPr sz="1800" spc="150" dirty="0">
                <a:solidFill>
                  <a:srgbClr val="595959"/>
                </a:solidFill>
                <a:latin typeface="Tahoma"/>
                <a:cs typeface="Tahoma"/>
              </a:rPr>
              <a:t>,</a:t>
            </a:r>
            <a:r>
              <a:rPr sz="18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275" dirty="0">
                <a:solidFill>
                  <a:srgbClr val="595959"/>
                </a:solidFill>
                <a:latin typeface="Tahoma"/>
                <a:cs typeface="Tahoma"/>
              </a:rPr>
              <a:t>а</a:t>
            </a:r>
            <a:r>
              <a:rPr sz="18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75" dirty="0">
                <a:solidFill>
                  <a:srgbClr val="595959"/>
                </a:solidFill>
                <a:latin typeface="Tahoma"/>
                <a:cs typeface="Tahoma"/>
              </a:rPr>
              <a:t>также</a:t>
            </a:r>
            <a:r>
              <a:rPr sz="18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95" dirty="0">
                <a:solidFill>
                  <a:srgbClr val="595959"/>
                </a:solidFill>
                <a:latin typeface="Tahoma"/>
                <a:cs typeface="Tahoma"/>
              </a:rPr>
              <a:t>любые</a:t>
            </a:r>
            <a:r>
              <a:rPr sz="18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90" dirty="0">
                <a:solidFill>
                  <a:srgbClr val="595959"/>
                </a:solidFill>
                <a:latin typeface="Tahoma"/>
                <a:cs typeface="Tahoma"/>
              </a:rPr>
              <a:t>другие</a:t>
            </a:r>
            <a:r>
              <a:rPr sz="18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14" dirty="0">
                <a:solidFill>
                  <a:srgbClr val="595959"/>
                </a:solidFill>
                <a:latin typeface="Tahoma"/>
                <a:cs typeface="Tahoma"/>
              </a:rPr>
              <a:t>лица</a:t>
            </a:r>
            <a:r>
              <a:rPr sz="18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60" dirty="0">
                <a:solidFill>
                  <a:srgbClr val="595959"/>
                </a:solidFill>
                <a:latin typeface="Tahoma"/>
                <a:cs typeface="Tahoma"/>
              </a:rPr>
              <a:t>обязаны</a:t>
            </a:r>
            <a:r>
              <a:rPr sz="18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Tahoma"/>
                <a:cs typeface="Tahoma"/>
              </a:rPr>
              <a:t>оказывать</a:t>
            </a:r>
            <a:endParaRPr sz="1800" dirty="0">
              <a:latin typeface="Tahoma"/>
              <a:cs typeface="Tahoma"/>
            </a:endParaRPr>
          </a:p>
          <a:p>
            <a:pPr marL="33655" marR="27305" algn="ctr">
              <a:lnSpc>
                <a:spcPct val="100000"/>
              </a:lnSpc>
            </a:pPr>
            <a:r>
              <a:rPr sz="1800" spc="125" dirty="0">
                <a:solidFill>
                  <a:srgbClr val="595959"/>
                </a:solidFill>
                <a:latin typeface="Tahoma"/>
                <a:cs typeface="Tahoma"/>
              </a:rPr>
              <a:t>содействие</a:t>
            </a:r>
            <a:r>
              <a:rPr sz="18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40" dirty="0">
                <a:solidFill>
                  <a:srgbClr val="595959"/>
                </a:solidFill>
                <a:latin typeface="Tahoma"/>
                <a:cs typeface="Tahoma"/>
              </a:rPr>
              <a:t>сотрудникам</a:t>
            </a:r>
            <a:r>
              <a:rPr sz="18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45" dirty="0">
                <a:solidFill>
                  <a:srgbClr val="595959"/>
                </a:solidFill>
                <a:latin typeface="Tahoma"/>
                <a:cs typeface="Tahoma"/>
              </a:rPr>
              <a:t>органа</a:t>
            </a:r>
            <a:r>
              <a:rPr sz="18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10" dirty="0">
                <a:solidFill>
                  <a:srgbClr val="595959"/>
                </a:solidFill>
                <a:latin typeface="Tahoma"/>
                <a:cs typeface="Tahoma"/>
              </a:rPr>
              <a:t>опеки</a:t>
            </a:r>
            <a:r>
              <a:rPr sz="18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9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18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55" dirty="0">
                <a:solidFill>
                  <a:srgbClr val="595959"/>
                </a:solidFill>
                <a:latin typeface="Tahoma"/>
                <a:cs typeface="Tahoma"/>
              </a:rPr>
              <a:t>попечительства</a:t>
            </a:r>
            <a:r>
              <a:rPr sz="18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-12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8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75" dirty="0">
                <a:solidFill>
                  <a:srgbClr val="595959"/>
                </a:solidFill>
                <a:latin typeface="Tahoma"/>
                <a:cs typeface="Tahoma"/>
              </a:rPr>
              <a:t>установлении </a:t>
            </a:r>
            <a:r>
              <a:rPr sz="1800" spc="105" dirty="0">
                <a:solidFill>
                  <a:srgbClr val="595959"/>
                </a:solidFill>
                <a:latin typeface="Tahoma"/>
                <a:cs typeface="Tahoma"/>
              </a:rPr>
              <a:t>достоверного</a:t>
            </a:r>
            <a:r>
              <a:rPr sz="18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60" dirty="0">
                <a:solidFill>
                  <a:srgbClr val="595959"/>
                </a:solidFill>
                <a:latin typeface="Tahoma"/>
                <a:cs typeface="Tahoma"/>
              </a:rPr>
              <a:t>перечня</a:t>
            </a:r>
            <a:r>
              <a:rPr sz="18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60" dirty="0">
                <a:solidFill>
                  <a:srgbClr val="595959"/>
                </a:solidFill>
                <a:latin typeface="Tahoma"/>
                <a:cs typeface="Tahoma"/>
              </a:rPr>
              <a:t>имущества</a:t>
            </a:r>
            <a:r>
              <a:rPr sz="18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95" dirty="0">
                <a:solidFill>
                  <a:srgbClr val="595959"/>
                </a:solidFill>
                <a:latin typeface="Tahoma"/>
                <a:cs typeface="Tahoma"/>
              </a:rPr>
              <a:t>граждан,</a:t>
            </a:r>
            <a:r>
              <a:rPr sz="18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10" dirty="0">
                <a:solidFill>
                  <a:srgbClr val="595959"/>
                </a:solidFill>
                <a:latin typeface="Tahoma"/>
                <a:cs typeface="Tahoma"/>
              </a:rPr>
              <a:t>нуждающихся</a:t>
            </a:r>
            <a:r>
              <a:rPr sz="18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-114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8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10" dirty="0">
                <a:solidFill>
                  <a:srgbClr val="595959"/>
                </a:solidFill>
                <a:latin typeface="Tahoma"/>
                <a:cs typeface="Tahoma"/>
              </a:rPr>
              <a:t>опеке</a:t>
            </a:r>
            <a:endParaRPr sz="1800" dirty="0">
              <a:latin typeface="Tahoma"/>
              <a:cs typeface="Tahoma"/>
            </a:endParaRPr>
          </a:p>
          <a:p>
            <a:pPr marL="3175" algn="ctr">
              <a:lnSpc>
                <a:spcPct val="100000"/>
              </a:lnSpc>
            </a:pPr>
            <a:r>
              <a:rPr sz="1800" spc="-10" dirty="0">
                <a:solidFill>
                  <a:srgbClr val="595959"/>
                </a:solidFill>
                <a:latin typeface="Tahoma"/>
                <a:cs typeface="Tahoma"/>
              </a:rPr>
              <a:t>(попечительстве).</a:t>
            </a:r>
            <a:endParaRPr sz="18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145"/>
              </a:spcBef>
            </a:pPr>
            <a:endParaRPr sz="1800" dirty="0">
              <a:latin typeface="Tahoma"/>
              <a:cs typeface="Tahoma"/>
            </a:endParaRPr>
          </a:p>
          <a:p>
            <a:pPr marL="410209" marR="401955" algn="ctr">
              <a:lnSpc>
                <a:spcPct val="100000"/>
              </a:lnSpc>
              <a:spcBef>
                <a:spcPts val="5"/>
              </a:spcBef>
            </a:pPr>
            <a:r>
              <a:rPr sz="1800" spc="70" dirty="0">
                <a:solidFill>
                  <a:srgbClr val="FF0000"/>
                </a:solidFill>
                <a:latin typeface="Tahoma"/>
                <a:cs typeface="Tahoma"/>
              </a:rPr>
              <a:t>ВНИМАНИЕ!</a:t>
            </a:r>
            <a:r>
              <a:rPr sz="1800" spc="-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110" dirty="0">
                <a:solidFill>
                  <a:srgbClr val="595959"/>
                </a:solidFill>
                <a:latin typeface="Tahoma"/>
                <a:cs typeface="Tahoma"/>
              </a:rPr>
              <a:t>Сокрытие</a:t>
            </a:r>
            <a:r>
              <a:rPr sz="18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60" dirty="0">
                <a:solidFill>
                  <a:srgbClr val="595959"/>
                </a:solidFill>
                <a:latin typeface="Tahoma"/>
                <a:cs typeface="Tahoma"/>
              </a:rPr>
              <a:t>имущества</a:t>
            </a:r>
            <a:r>
              <a:rPr sz="18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595959"/>
                </a:solidFill>
                <a:latin typeface="Tahoma"/>
                <a:cs typeface="Tahoma"/>
              </a:rPr>
              <a:t>таких</a:t>
            </a:r>
            <a:r>
              <a:rPr sz="18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14" dirty="0">
                <a:solidFill>
                  <a:srgbClr val="595959"/>
                </a:solidFill>
                <a:latin typeface="Tahoma"/>
                <a:cs typeface="Tahoma"/>
              </a:rPr>
              <a:t>граждан</a:t>
            </a:r>
            <a:r>
              <a:rPr sz="18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35" dirty="0">
                <a:solidFill>
                  <a:srgbClr val="595959"/>
                </a:solidFill>
                <a:latin typeface="Tahoma"/>
                <a:cs typeface="Tahoma"/>
              </a:rPr>
              <a:t>не</a:t>
            </a:r>
            <a:r>
              <a:rPr sz="18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10" dirty="0" err="1">
                <a:solidFill>
                  <a:srgbClr val="595959"/>
                </a:solidFill>
                <a:latin typeface="Tahoma"/>
                <a:cs typeface="Tahoma"/>
              </a:rPr>
              <a:t>допускается</a:t>
            </a:r>
            <a:r>
              <a:rPr sz="18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1800" spc="-25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1800" spc="40" dirty="0">
                <a:solidFill>
                  <a:srgbClr val="595959"/>
                </a:solidFill>
                <a:latin typeface="Tahoma"/>
                <a:cs typeface="Tahoma"/>
              </a:rPr>
              <a:t>и </a:t>
            </a:r>
            <a:r>
              <a:rPr sz="1800" spc="114" dirty="0">
                <a:solidFill>
                  <a:srgbClr val="595959"/>
                </a:solidFill>
                <a:latin typeface="Tahoma"/>
                <a:cs typeface="Tahoma"/>
              </a:rPr>
              <a:t>преследуется</a:t>
            </a:r>
            <a:r>
              <a:rPr sz="18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25" dirty="0">
                <a:solidFill>
                  <a:srgbClr val="595959"/>
                </a:solidFill>
                <a:latin typeface="Tahoma"/>
                <a:cs typeface="Tahoma"/>
              </a:rPr>
              <a:t>по</a:t>
            </a:r>
            <a:r>
              <a:rPr sz="18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55" dirty="0">
                <a:solidFill>
                  <a:srgbClr val="595959"/>
                </a:solidFill>
                <a:latin typeface="Tahoma"/>
                <a:cs typeface="Tahoma"/>
              </a:rPr>
              <a:t>закону.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76754" y="1639316"/>
            <a:ext cx="9910446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sz="2800" spc="160" dirty="0">
                <a:solidFill>
                  <a:srgbClr val="262626"/>
                </a:solidFill>
                <a:latin typeface="Tahoma"/>
                <a:cs typeface="Tahoma"/>
              </a:rPr>
              <a:t>При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95" dirty="0">
                <a:solidFill>
                  <a:srgbClr val="262626"/>
                </a:solidFill>
                <a:latin typeface="Tahoma"/>
                <a:cs typeface="Tahoma"/>
              </a:rPr>
              <a:t>наличии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95" dirty="0">
                <a:solidFill>
                  <a:srgbClr val="262626"/>
                </a:solidFill>
                <a:latin typeface="Tahoma"/>
                <a:cs typeface="Tahoma"/>
              </a:rPr>
              <a:t>у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0" dirty="0">
                <a:solidFill>
                  <a:srgbClr val="262626"/>
                </a:solidFill>
                <a:latin typeface="Tahoma"/>
                <a:cs typeface="Tahoma"/>
              </a:rPr>
              <a:t>подопечного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70" dirty="0">
                <a:solidFill>
                  <a:srgbClr val="262626"/>
                </a:solidFill>
                <a:latin typeface="Tahoma"/>
                <a:cs typeface="Tahoma"/>
              </a:rPr>
              <a:t>банковского</a:t>
            </a:r>
            <a:r>
              <a:rPr sz="28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20" dirty="0">
                <a:solidFill>
                  <a:srgbClr val="262626"/>
                </a:solidFill>
                <a:latin typeface="Tahoma"/>
                <a:cs typeface="Tahoma"/>
              </a:rPr>
              <a:t>вклада </a:t>
            </a:r>
            <a:r>
              <a:rPr sz="2800" spc="75" dirty="0">
                <a:solidFill>
                  <a:srgbClr val="262626"/>
                </a:solidFill>
                <a:latin typeface="Tahoma"/>
                <a:cs typeface="Tahoma"/>
              </a:rPr>
              <a:t>(депозита),</a:t>
            </a:r>
            <a:r>
              <a:rPr sz="28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95" dirty="0">
                <a:solidFill>
                  <a:srgbClr val="262626"/>
                </a:solidFill>
                <a:latin typeface="Tahoma"/>
                <a:cs typeface="Tahoma"/>
              </a:rPr>
              <a:t>ценных</a:t>
            </a:r>
            <a:r>
              <a:rPr sz="28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04" dirty="0">
                <a:solidFill>
                  <a:srgbClr val="262626"/>
                </a:solidFill>
                <a:latin typeface="Tahoma"/>
                <a:cs typeface="Tahoma"/>
              </a:rPr>
              <a:t>бумаг,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330" dirty="0">
                <a:solidFill>
                  <a:srgbClr val="262626"/>
                </a:solidFill>
                <a:latin typeface="Tahoma"/>
                <a:cs typeface="Tahoma"/>
              </a:rPr>
              <a:t>размер</a:t>
            </a:r>
            <a:r>
              <a:rPr sz="28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90" dirty="0">
                <a:solidFill>
                  <a:srgbClr val="262626"/>
                </a:solidFill>
                <a:latin typeface="Tahoma"/>
                <a:cs typeface="Tahoma"/>
              </a:rPr>
              <a:t>суммы,</a:t>
            </a:r>
            <a:endParaRPr sz="2800" dirty="0">
              <a:latin typeface="Tahoma"/>
              <a:cs typeface="Tahoma"/>
            </a:endParaRPr>
          </a:p>
          <a:p>
            <a:pPr marL="758190" marR="756285" algn="ctr">
              <a:lnSpc>
                <a:spcPct val="100000"/>
              </a:lnSpc>
            </a:pPr>
            <a:r>
              <a:rPr sz="2800" spc="150" dirty="0">
                <a:solidFill>
                  <a:srgbClr val="262626"/>
                </a:solidFill>
                <a:latin typeface="Tahoma"/>
                <a:cs typeface="Tahoma"/>
              </a:rPr>
              <a:t>название</a:t>
            </a:r>
            <a:r>
              <a:rPr sz="28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45" dirty="0">
                <a:solidFill>
                  <a:srgbClr val="262626"/>
                </a:solidFill>
                <a:latin typeface="Tahoma"/>
                <a:cs typeface="Tahoma"/>
              </a:rPr>
              <a:t>банка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8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340" dirty="0">
                <a:solidFill>
                  <a:srgbClr val="262626"/>
                </a:solidFill>
                <a:latin typeface="Tahoma"/>
                <a:cs typeface="Tahoma"/>
              </a:rPr>
              <a:t>номер</a:t>
            </a:r>
            <a:r>
              <a:rPr sz="28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50" dirty="0">
                <a:solidFill>
                  <a:srgbClr val="262626"/>
                </a:solidFill>
                <a:latin typeface="Tahoma"/>
                <a:cs typeface="Tahoma"/>
              </a:rPr>
              <a:t>счета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00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Tahoma"/>
                <a:cs typeface="Tahoma"/>
              </a:rPr>
              <a:t>учету </a:t>
            </a:r>
            <a:r>
              <a:rPr sz="2800" spc="170" dirty="0">
                <a:solidFill>
                  <a:srgbClr val="262626"/>
                </a:solidFill>
                <a:latin typeface="Tahoma"/>
                <a:cs typeface="Tahoma"/>
              </a:rPr>
              <a:t>банковского</a:t>
            </a:r>
            <a:r>
              <a:rPr sz="28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25" dirty="0">
                <a:solidFill>
                  <a:srgbClr val="262626"/>
                </a:solidFill>
                <a:latin typeface="Tahoma"/>
                <a:cs typeface="Tahoma"/>
              </a:rPr>
              <a:t>вклада</a:t>
            </a:r>
            <a:r>
              <a:rPr sz="28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95" dirty="0">
                <a:solidFill>
                  <a:srgbClr val="262626"/>
                </a:solidFill>
                <a:latin typeface="Tahoma"/>
                <a:cs typeface="Tahoma"/>
              </a:rPr>
              <a:t>(депозита)</a:t>
            </a:r>
            <a:r>
              <a:rPr sz="28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20" dirty="0" err="1">
                <a:solidFill>
                  <a:srgbClr val="262626"/>
                </a:solidFill>
                <a:latin typeface="Tahoma"/>
                <a:cs typeface="Tahoma"/>
              </a:rPr>
              <a:t>также</a:t>
            </a:r>
            <a:r>
              <a:rPr sz="28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800" spc="-6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800" spc="-5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lang="ru-RU" sz="2800" dirty="0">
                <a:latin typeface="Tahoma"/>
                <a:cs typeface="Tahoma"/>
              </a:rPr>
              <a:t> </a:t>
            </a:r>
            <a:r>
              <a:rPr sz="2800" spc="140" dirty="0" err="1">
                <a:solidFill>
                  <a:srgbClr val="262626"/>
                </a:solidFill>
                <a:latin typeface="Tahoma"/>
                <a:cs typeface="Tahoma"/>
              </a:rPr>
              <a:t>обязательном</a:t>
            </a:r>
            <a:r>
              <a:rPr sz="28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35" dirty="0">
                <a:solidFill>
                  <a:srgbClr val="262626"/>
                </a:solidFill>
                <a:latin typeface="Tahoma"/>
                <a:cs typeface="Tahoma"/>
              </a:rPr>
              <a:t>порядке</a:t>
            </a:r>
            <a:r>
              <a:rPr sz="28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10" dirty="0">
                <a:solidFill>
                  <a:srgbClr val="262626"/>
                </a:solidFill>
                <a:latin typeface="Tahoma"/>
                <a:cs typeface="Tahoma"/>
              </a:rPr>
              <a:t>вносится</a:t>
            </a:r>
            <a:r>
              <a:rPr sz="28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-17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50" dirty="0" err="1">
                <a:solidFill>
                  <a:srgbClr val="262626"/>
                </a:solidFill>
                <a:latin typeface="Tahoma"/>
                <a:cs typeface="Tahoma"/>
              </a:rPr>
              <a:t>его</a:t>
            </a:r>
            <a:r>
              <a:rPr lang="ru-RU" sz="28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25" dirty="0" err="1">
                <a:solidFill>
                  <a:srgbClr val="262626"/>
                </a:solidFill>
                <a:latin typeface="Tahoma"/>
                <a:cs typeface="Tahoma"/>
              </a:rPr>
              <a:t>опись</a:t>
            </a:r>
            <a:r>
              <a:rPr sz="2800" spc="125" dirty="0">
                <a:solidFill>
                  <a:srgbClr val="262626"/>
                </a:solidFill>
                <a:latin typeface="Tahoma"/>
                <a:cs typeface="Tahoma"/>
              </a:rPr>
              <a:t>.</a:t>
            </a:r>
            <a:endParaRPr sz="28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6252"/>
            <a:ext cx="7947659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pc="160" dirty="0"/>
              <a:t>Порядок</a:t>
            </a:r>
            <a:r>
              <a:rPr spc="-90" dirty="0"/>
              <a:t> </a:t>
            </a:r>
            <a:r>
              <a:rPr spc="135" dirty="0"/>
              <a:t>управления</a:t>
            </a:r>
            <a:r>
              <a:rPr spc="-120" dirty="0"/>
              <a:t> </a:t>
            </a:r>
            <a:r>
              <a:rPr spc="350" dirty="0"/>
              <a:t>имуществом </a:t>
            </a:r>
            <a:r>
              <a:rPr spc="110" dirty="0"/>
              <a:t>подопечных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09494" y="986790"/>
            <a:ext cx="8476615" cy="4719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0960" marR="53340" indent="5080" algn="ctr">
              <a:lnSpc>
                <a:spcPct val="100000"/>
              </a:lnSpc>
              <a:spcBef>
                <a:spcPts val="95"/>
              </a:spcBef>
            </a:pPr>
            <a:r>
              <a:rPr sz="2200" spc="135" dirty="0">
                <a:solidFill>
                  <a:srgbClr val="262626"/>
                </a:solidFill>
                <a:latin typeface="Tahoma"/>
                <a:cs typeface="Tahoma"/>
              </a:rPr>
              <a:t>Органы</a:t>
            </a:r>
            <a:r>
              <a:rPr sz="22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25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2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2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22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ведут</a:t>
            </a:r>
            <a:r>
              <a:rPr sz="22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учет</a:t>
            </a:r>
            <a:r>
              <a:rPr sz="22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65" dirty="0">
                <a:solidFill>
                  <a:srgbClr val="262626"/>
                </a:solidFill>
                <a:latin typeface="Tahoma"/>
                <a:cs typeface="Tahoma"/>
              </a:rPr>
              <a:t>не</a:t>
            </a:r>
            <a:r>
              <a:rPr sz="22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только</a:t>
            </a:r>
            <a:r>
              <a:rPr sz="22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262626"/>
                </a:solidFill>
                <a:latin typeface="Tahoma"/>
                <a:cs typeface="Tahoma"/>
              </a:rPr>
              <a:t>лиц, </a:t>
            </a:r>
            <a:r>
              <a:rPr sz="2200" spc="70" dirty="0">
                <a:solidFill>
                  <a:srgbClr val="262626"/>
                </a:solidFill>
                <a:latin typeface="Tahoma"/>
                <a:cs typeface="Tahoma"/>
              </a:rPr>
              <a:t>признанных</a:t>
            </a:r>
            <a:r>
              <a:rPr sz="22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-13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2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40" dirty="0">
                <a:solidFill>
                  <a:srgbClr val="262626"/>
                </a:solidFill>
                <a:latin typeface="Tahoma"/>
                <a:cs typeface="Tahoma"/>
              </a:rPr>
              <a:t>установленном</a:t>
            </a:r>
            <a:r>
              <a:rPr sz="22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05" dirty="0">
                <a:solidFill>
                  <a:srgbClr val="262626"/>
                </a:solidFill>
                <a:latin typeface="Tahoma"/>
                <a:cs typeface="Tahoma"/>
              </a:rPr>
              <a:t>порядке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95" dirty="0">
                <a:solidFill>
                  <a:srgbClr val="262626"/>
                </a:solidFill>
                <a:latin typeface="Tahoma"/>
                <a:cs typeface="Tahoma"/>
              </a:rPr>
              <a:t>недееспособными </a:t>
            </a:r>
            <a:r>
              <a:rPr sz="2200" spc="70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2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75" dirty="0">
                <a:solidFill>
                  <a:srgbClr val="262626"/>
                </a:solidFill>
                <a:latin typeface="Tahoma"/>
                <a:cs typeface="Tahoma"/>
              </a:rPr>
              <a:t>ограниченных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-13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2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80" dirty="0">
                <a:solidFill>
                  <a:srgbClr val="262626"/>
                </a:solidFill>
                <a:latin typeface="Tahoma"/>
                <a:cs typeface="Tahoma"/>
              </a:rPr>
              <a:t>дееспособности,</a:t>
            </a:r>
            <a:r>
              <a:rPr sz="22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45" dirty="0">
                <a:solidFill>
                  <a:srgbClr val="262626"/>
                </a:solidFill>
                <a:latin typeface="Tahoma"/>
                <a:cs typeface="Tahoma"/>
              </a:rPr>
              <a:t>но</a:t>
            </a:r>
            <a:r>
              <a:rPr sz="22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2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учет</a:t>
            </a:r>
            <a:r>
              <a:rPr sz="22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90" dirty="0">
                <a:solidFill>
                  <a:srgbClr val="262626"/>
                </a:solidFill>
                <a:latin typeface="Tahoma"/>
                <a:cs typeface="Tahoma"/>
              </a:rPr>
              <a:t>имущества 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таких</a:t>
            </a:r>
            <a:r>
              <a:rPr sz="2200" spc="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262626"/>
                </a:solidFill>
                <a:latin typeface="Tahoma"/>
                <a:cs typeface="Tahoma"/>
              </a:rPr>
              <a:t>лиц.</a:t>
            </a:r>
            <a:endParaRPr sz="2200" dirty="0">
              <a:latin typeface="Tahoma"/>
              <a:cs typeface="Tahoma"/>
            </a:endParaRPr>
          </a:p>
          <a:p>
            <a:pPr marL="12700" marR="5080" indent="-1270" algn="ctr">
              <a:lnSpc>
                <a:spcPct val="100000"/>
              </a:lnSpc>
              <a:spcBef>
                <a:spcPts val="2640"/>
              </a:spcBef>
            </a:pPr>
            <a:r>
              <a:rPr sz="2200" spc="114" dirty="0">
                <a:solidFill>
                  <a:srgbClr val="00AF4F"/>
                </a:solidFill>
                <a:latin typeface="Tahoma"/>
                <a:cs typeface="Tahoma"/>
              </a:rPr>
              <a:t>Под</a:t>
            </a:r>
            <a:r>
              <a:rPr sz="2200" spc="-7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225" dirty="0">
                <a:solidFill>
                  <a:srgbClr val="00AF4F"/>
                </a:solidFill>
                <a:latin typeface="Tahoma"/>
                <a:cs typeface="Tahoma"/>
              </a:rPr>
              <a:t>имуществом</a:t>
            </a:r>
            <a:r>
              <a:rPr sz="2200" spc="-5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45" dirty="0">
                <a:solidFill>
                  <a:srgbClr val="00AF4F"/>
                </a:solidFill>
                <a:latin typeface="Tahoma"/>
                <a:cs typeface="Tahoma"/>
              </a:rPr>
              <a:t>понимаются</a:t>
            </a:r>
            <a:r>
              <a:rPr sz="2200" spc="-4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25" dirty="0">
                <a:solidFill>
                  <a:srgbClr val="00AF4F"/>
                </a:solidFill>
                <a:latin typeface="Tahoma"/>
                <a:cs typeface="Tahoma"/>
              </a:rPr>
              <a:t>недвижимые</a:t>
            </a:r>
            <a:r>
              <a:rPr sz="2200" spc="-9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00AF4F"/>
                </a:solidFill>
                <a:latin typeface="Tahoma"/>
                <a:cs typeface="Tahoma"/>
              </a:rPr>
              <a:t>и</a:t>
            </a:r>
            <a:r>
              <a:rPr sz="2200" spc="-7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00AF4F"/>
                </a:solidFill>
                <a:latin typeface="Tahoma"/>
                <a:cs typeface="Tahoma"/>
              </a:rPr>
              <a:t>движимые </a:t>
            </a:r>
            <a:r>
              <a:rPr sz="2200" spc="165" dirty="0">
                <a:solidFill>
                  <a:srgbClr val="00AF4F"/>
                </a:solidFill>
                <a:latin typeface="Tahoma"/>
                <a:cs typeface="Tahoma"/>
              </a:rPr>
              <a:t>вещи</a:t>
            </a:r>
            <a:r>
              <a:rPr sz="2200" spc="-8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00AF4F"/>
                </a:solidFill>
                <a:latin typeface="Tahoma"/>
                <a:cs typeface="Tahoma"/>
              </a:rPr>
              <a:t>(включая</a:t>
            </a:r>
            <a:r>
              <a:rPr sz="2200" spc="-2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25" dirty="0">
                <a:solidFill>
                  <a:srgbClr val="00AF4F"/>
                </a:solidFill>
                <a:latin typeface="Tahoma"/>
                <a:cs typeface="Tahoma"/>
              </a:rPr>
              <a:t>денежные</a:t>
            </a:r>
            <a:r>
              <a:rPr sz="2200" spc="-8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70" dirty="0">
                <a:solidFill>
                  <a:srgbClr val="00AF4F"/>
                </a:solidFill>
                <a:latin typeface="Tahoma"/>
                <a:cs typeface="Tahoma"/>
              </a:rPr>
              <a:t>средства</a:t>
            </a:r>
            <a:r>
              <a:rPr sz="2200" spc="-8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00AF4F"/>
                </a:solidFill>
                <a:latin typeface="Tahoma"/>
                <a:cs typeface="Tahoma"/>
              </a:rPr>
              <a:t>и</a:t>
            </a:r>
            <a:r>
              <a:rPr sz="2200" spc="-8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20" dirty="0">
                <a:solidFill>
                  <a:srgbClr val="00AF4F"/>
                </a:solidFill>
                <a:latin typeface="Tahoma"/>
                <a:cs typeface="Tahoma"/>
              </a:rPr>
              <a:t>ценные</a:t>
            </a:r>
            <a:r>
              <a:rPr sz="2200" spc="-6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30" dirty="0">
                <a:solidFill>
                  <a:srgbClr val="00AF4F"/>
                </a:solidFill>
                <a:latin typeface="Tahoma"/>
                <a:cs typeface="Tahoma"/>
              </a:rPr>
              <a:t>бумаги),</a:t>
            </a:r>
            <a:r>
              <a:rPr sz="2200" spc="-4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45" dirty="0">
                <a:solidFill>
                  <a:srgbClr val="00AF4F"/>
                </a:solidFill>
                <a:latin typeface="Tahoma"/>
                <a:cs typeface="Tahoma"/>
              </a:rPr>
              <a:t>иное </a:t>
            </a:r>
            <a:r>
              <a:rPr sz="2200" spc="165" dirty="0">
                <a:solidFill>
                  <a:srgbClr val="00AF4F"/>
                </a:solidFill>
                <a:latin typeface="Tahoma"/>
                <a:cs typeface="Tahoma"/>
              </a:rPr>
              <a:t>имущество,</a:t>
            </a:r>
            <a:r>
              <a:rPr sz="2200" spc="-5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-130" dirty="0">
                <a:solidFill>
                  <a:srgbClr val="00AF4F"/>
                </a:solidFill>
                <a:latin typeface="Tahoma"/>
                <a:cs typeface="Tahoma"/>
              </a:rPr>
              <a:t>в</a:t>
            </a:r>
            <a:r>
              <a:rPr sz="2200" spc="-6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85" dirty="0">
                <a:solidFill>
                  <a:srgbClr val="00AF4F"/>
                </a:solidFill>
                <a:latin typeface="Tahoma"/>
                <a:cs typeface="Tahoma"/>
              </a:rPr>
              <a:t>том</a:t>
            </a:r>
            <a:r>
              <a:rPr sz="2200" spc="-6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00" dirty="0">
                <a:solidFill>
                  <a:srgbClr val="00AF4F"/>
                </a:solidFill>
                <a:latin typeface="Tahoma"/>
                <a:cs typeface="Tahoma"/>
              </a:rPr>
              <a:t>числе</a:t>
            </a:r>
            <a:r>
              <a:rPr sz="2200" spc="-4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55" dirty="0">
                <a:solidFill>
                  <a:srgbClr val="00AF4F"/>
                </a:solidFill>
                <a:latin typeface="Tahoma"/>
                <a:cs typeface="Tahoma"/>
              </a:rPr>
              <a:t>имущественные</a:t>
            </a:r>
            <a:r>
              <a:rPr sz="2200" spc="-5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30" dirty="0">
                <a:solidFill>
                  <a:srgbClr val="00AF4F"/>
                </a:solidFill>
                <a:latin typeface="Tahoma"/>
                <a:cs typeface="Tahoma"/>
              </a:rPr>
              <a:t>права, </a:t>
            </a:r>
            <a:r>
              <a:rPr sz="2200" spc="100" dirty="0">
                <a:solidFill>
                  <a:srgbClr val="00AF4F"/>
                </a:solidFill>
                <a:latin typeface="Tahoma"/>
                <a:cs typeface="Tahoma"/>
              </a:rPr>
              <a:t>установленные</a:t>
            </a:r>
            <a:r>
              <a:rPr sz="2200" spc="-4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90" dirty="0">
                <a:solidFill>
                  <a:srgbClr val="00AF4F"/>
                </a:solidFill>
                <a:latin typeface="Tahoma"/>
                <a:cs typeface="Tahoma"/>
              </a:rPr>
              <a:t>гражданским</a:t>
            </a:r>
            <a:r>
              <a:rPr sz="2200" spc="-5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00" dirty="0">
                <a:solidFill>
                  <a:srgbClr val="00AF4F"/>
                </a:solidFill>
                <a:latin typeface="Tahoma"/>
                <a:cs typeface="Tahoma"/>
              </a:rPr>
              <a:t>законодательством.</a:t>
            </a:r>
            <a:endParaRPr sz="2200" dirty="0">
              <a:latin typeface="Tahoma"/>
              <a:cs typeface="Tahoma"/>
            </a:endParaRPr>
          </a:p>
          <a:p>
            <a:pPr marL="462280" marR="448945" algn="ctr">
              <a:lnSpc>
                <a:spcPct val="100000"/>
              </a:lnSpc>
              <a:spcBef>
                <a:spcPts val="2645"/>
              </a:spcBef>
            </a:pPr>
            <a:r>
              <a:rPr sz="2200" spc="225" dirty="0">
                <a:solidFill>
                  <a:srgbClr val="00AF4F"/>
                </a:solidFill>
                <a:latin typeface="Tahoma"/>
                <a:cs typeface="Tahoma"/>
              </a:rPr>
              <a:t>Имуществом</a:t>
            </a:r>
            <a:r>
              <a:rPr sz="2200" spc="-2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05" dirty="0">
                <a:solidFill>
                  <a:srgbClr val="00AF4F"/>
                </a:solidFill>
                <a:latin typeface="Tahoma"/>
                <a:cs typeface="Tahoma"/>
              </a:rPr>
              <a:t>подопечного</a:t>
            </a:r>
            <a:r>
              <a:rPr sz="2200" spc="-3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95" dirty="0">
                <a:solidFill>
                  <a:srgbClr val="00AF4F"/>
                </a:solidFill>
                <a:latin typeface="Tahoma"/>
                <a:cs typeface="Tahoma"/>
              </a:rPr>
              <a:t>признается</a:t>
            </a:r>
            <a:r>
              <a:rPr sz="2200" spc="-5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55" dirty="0">
                <a:solidFill>
                  <a:srgbClr val="00AF4F"/>
                </a:solidFill>
                <a:latin typeface="Tahoma"/>
                <a:cs typeface="Tahoma"/>
              </a:rPr>
              <a:t>имущество, </a:t>
            </a:r>
            <a:r>
              <a:rPr sz="2200" spc="240" dirty="0">
                <a:solidFill>
                  <a:srgbClr val="00AF4F"/>
                </a:solidFill>
                <a:latin typeface="Tahoma"/>
                <a:cs typeface="Tahoma"/>
              </a:rPr>
              <a:t>перешедшее</a:t>
            </a:r>
            <a:r>
              <a:rPr sz="2200" spc="-8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40" dirty="0">
                <a:solidFill>
                  <a:srgbClr val="00AF4F"/>
                </a:solidFill>
                <a:latin typeface="Tahoma"/>
                <a:cs typeface="Tahoma"/>
              </a:rPr>
              <a:t>подопечному</a:t>
            </a:r>
            <a:r>
              <a:rPr sz="2200" spc="-4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-130" dirty="0">
                <a:solidFill>
                  <a:srgbClr val="00AF4F"/>
                </a:solidFill>
                <a:latin typeface="Tahoma"/>
                <a:cs typeface="Tahoma"/>
              </a:rPr>
              <a:t>в</a:t>
            </a:r>
            <a:r>
              <a:rPr sz="2200" spc="-5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05" dirty="0">
                <a:solidFill>
                  <a:srgbClr val="00AF4F"/>
                </a:solidFill>
                <a:latin typeface="Tahoma"/>
                <a:cs typeface="Tahoma"/>
              </a:rPr>
              <a:t>порядке</a:t>
            </a:r>
            <a:r>
              <a:rPr sz="2200" spc="-5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00" dirty="0">
                <a:solidFill>
                  <a:srgbClr val="00AF4F"/>
                </a:solidFill>
                <a:latin typeface="Tahoma"/>
                <a:cs typeface="Tahoma"/>
              </a:rPr>
              <a:t>наследования, полученное</a:t>
            </a:r>
            <a:r>
              <a:rPr sz="2200" spc="-4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315" dirty="0">
                <a:solidFill>
                  <a:srgbClr val="00AF4F"/>
                </a:solidFill>
                <a:latin typeface="Tahoma"/>
                <a:cs typeface="Tahoma"/>
              </a:rPr>
              <a:t>им</a:t>
            </a:r>
            <a:r>
              <a:rPr sz="2200" spc="-7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-130" dirty="0">
                <a:solidFill>
                  <a:srgbClr val="00AF4F"/>
                </a:solidFill>
                <a:latin typeface="Tahoma"/>
                <a:cs typeface="Tahoma"/>
              </a:rPr>
              <a:t>в</a:t>
            </a:r>
            <a:r>
              <a:rPr sz="2200" spc="-8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70" dirty="0">
                <a:solidFill>
                  <a:srgbClr val="00AF4F"/>
                </a:solidFill>
                <a:latin typeface="Tahoma"/>
                <a:cs typeface="Tahoma"/>
              </a:rPr>
              <a:t>дар,</a:t>
            </a:r>
            <a:r>
              <a:rPr sz="2200" spc="-7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345" dirty="0">
                <a:solidFill>
                  <a:srgbClr val="00AF4F"/>
                </a:solidFill>
                <a:latin typeface="Tahoma"/>
                <a:cs typeface="Tahoma"/>
              </a:rPr>
              <a:t>а</a:t>
            </a:r>
            <a:r>
              <a:rPr sz="2200" spc="-8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95" dirty="0">
                <a:solidFill>
                  <a:srgbClr val="00AF4F"/>
                </a:solidFill>
                <a:latin typeface="Tahoma"/>
                <a:cs typeface="Tahoma"/>
              </a:rPr>
              <a:t>также</a:t>
            </a:r>
            <a:r>
              <a:rPr sz="2200" spc="-8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00" dirty="0">
                <a:solidFill>
                  <a:srgbClr val="00AF4F"/>
                </a:solidFill>
                <a:latin typeface="Tahoma"/>
                <a:cs typeface="Tahoma"/>
              </a:rPr>
              <a:t>полученное</a:t>
            </a:r>
            <a:r>
              <a:rPr sz="2200" spc="-5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45" dirty="0">
                <a:solidFill>
                  <a:srgbClr val="00AF4F"/>
                </a:solidFill>
                <a:latin typeface="Tahoma"/>
                <a:cs typeface="Tahoma"/>
              </a:rPr>
              <a:t>по</a:t>
            </a:r>
            <a:r>
              <a:rPr sz="2200" spc="-8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45" dirty="0">
                <a:solidFill>
                  <a:srgbClr val="00AF4F"/>
                </a:solidFill>
                <a:latin typeface="Tahoma"/>
                <a:cs typeface="Tahoma"/>
              </a:rPr>
              <a:t>другим </a:t>
            </a:r>
            <a:r>
              <a:rPr sz="2200" spc="160" dirty="0">
                <a:solidFill>
                  <a:srgbClr val="00AF4F"/>
                </a:solidFill>
                <a:latin typeface="Tahoma"/>
                <a:cs typeface="Tahoma"/>
              </a:rPr>
              <a:t>основаниям</a:t>
            </a:r>
            <a:r>
              <a:rPr sz="2200" spc="-7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-130" dirty="0">
                <a:solidFill>
                  <a:srgbClr val="00AF4F"/>
                </a:solidFill>
                <a:latin typeface="Tahoma"/>
                <a:cs typeface="Tahoma"/>
              </a:rPr>
              <a:t>в</a:t>
            </a:r>
            <a:r>
              <a:rPr sz="2200" spc="-7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75" dirty="0">
                <a:solidFill>
                  <a:srgbClr val="00AF4F"/>
                </a:solidFill>
                <a:latin typeface="Tahoma"/>
                <a:cs typeface="Tahoma"/>
              </a:rPr>
              <a:t>соответствии</a:t>
            </a:r>
            <a:r>
              <a:rPr sz="2200" spc="-10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405" dirty="0">
                <a:solidFill>
                  <a:srgbClr val="00AF4F"/>
                </a:solidFill>
                <a:latin typeface="Tahoma"/>
                <a:cs typeface="Tahoma"/>
              </a:rPr>
              <a:t>с</a:t>
            </a:r>
            <a:r>
              <a:rPr sz="2200" spc="-7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200" spc="100" dirty="0">
                <a:solidFill>
                  <a:srgbClr val="00AF4F"/>
                </a:solidFill>
                <a:latin typeface="Tahoma"/>
                <a:cs typeface="Tahoma"/>
              </a:rPr>
              <a:t>законодательством</a:t>
            </a:r>
            <a:r>
              <a:rPr sz="1600" spc="100" dirty="0">
                <a:solidFill>
                  <a:srgbClr val="00AF4F"/>
                </a:solidFill>
                <a:latin typeface="Tahoma"/>
                <a:cs typeface="Tahoma"/>
              </a:rPr>
              <a:t>.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30245" y="956309"/>
            <a:ext cx="8635365" cy="4937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0504" marR="215265" algn="ctr">
              <a:lnSpc>
                <a:spcPct val="100000"/>
              </a:lnSpc>
              <a:spcBef>
                <a:spcPts val="105"/>
              </a:spcBef>
            </a:pPr>
            <a:r>
              <a:rPr sz="2000" spc="105" dirty="0">
                <a:solidFill>
                  <a:srgbClr val="262626"/>
                </a:solidFill>
                <a:latin typeface="Tahoma"/>
                <a:cs typeface="Tahoma"/>
              </a:rPr>
              <a:t>Опекуны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262626"/>
                </a:solidFill>
                <a:latin typeface="Tahoma"/>
                <a:cs typeface="Tahoma"/>
              </a:rPr>
              <a:t>попечители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95" dirty="0">
                <a:solidFill>
                  <a:srgbClr val="262626"/>
                </a:solidFill>
                <a:latin typeface="Tahoma"/>
                <a:cs typeface="Tahoma"/>
              </a:rPr>
              <a:t>осуществляют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262626"/>
                </a:solidFill>
                <a:latin typeface="Tahoma"/>
                <a:cs typeface="Tahoma"/>
              </a:rPr>
              <a:t>управление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200" dirty="0">
                <a:solidFill>
                  <a:srgbClr val="262626"/>
                </a:solidFill>
                <a:latin typeface="Tahoma"/>
                <a:cs typeface="Tahoma"/>
              </a:rPr>
              <a:t>имуществом </a:t>
            </a:r>
            <a:r>
              <a:rPr sz="2000" spc="50" dirty="0">
                <a:solidFill>
                  <a:srgbClr val="262626"/>
                </a:solidFill>
                <a:latin typeface="Tahoma"/>
                <a:cs typeface="Tahoma"/>
              </a:rPr>
              <a:t>подопечных.</a:t>
            </a:r>
            <a:endParaRPr sz="2000" dirty="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2400"/>
              </a:spcBef>
              <a:tabLst>
                <a:tab pos="2508250" algn="l"/>
                <a:tab pos="6528434" algn="l"/>
              </a:tabLst>
            </a:pPr>
            <a:r>
              <a:rPr sz="2000" spc="70" dirty="0">
                <a:solidFill>
                  <a:srgbClr val="262626"/>
                </a:solidFill>
                <a:latin typeface="Tahoma"/>
                <a:cs typeface="Tahoma"/>
              </a:rPr>
              <a:t>Целью</a:t>
            </a:r>
            <a:r>
              <a:rPr sz="20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262626"/>
                </a:solidFill>
                <a:latin typeface="Tahoma"/>
                <a:cs typeface="Tahoma"/>
              </a:rPr>
              <a:t>управления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	</a:t>
            </a:r>
            <a:r>
              <a:rPr sz="2000" spc="-20" dirty="0">
                <a:solidFill>
                  <a:srgbClr val="262626"/>
                </a:solidFill>
                <a:latin typeface="Tahoma"/>
                <a:cs typeface="Tahoma"/>
              </a:rPr>
              <a:t>является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262626"/>
                </a:solidFill>
                <a:latin typeface="Tahoma"/>
                <a:cs typeface="Tahoma"/>
              </a:rPr>
              <a:t>реализация</a:t>
            </a:r>
            <a:r>
              <a:rPr sz="2000" spc="-1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защита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	</a:t>
            </a:r>
            <a:r>
              <a:rPr sz="2000" spc="114" dirty="0">
                <a:solidFill>
                  <a:srgbClr val="262626"/>
                </a:solidFill>
                <a:latin typeface="Tahoma"/>
                <a:cs typeface="Tahoma"/>
              </a:rPr>
              <a:t>имущественных</a:t>
            </a:r>
            <a:endParaRPr sz="2000" dirty="0">
              <a:latin typeface="Tahoma"/>
              <a:cs typeface="Tahoma"/>
            </a:endParaRPr>
          </a:p>
          <a:p>
            <a:pPr marL="3810" algn="ctr">
              <a:lnSpc>
                <a:spcPct val="100000"/>
              </a:lnSpc>
            </a:pPr>
            <a:r>
              <a:rPr sz="2000" spc="125" dirty="0">
                <a:solidFill>
                  <a:srgbClr val="262626"/>
                </a:solidFill>
                <a:latin typeface="Tahoma"/>
                <a:cs typeface="Tahoma"/>
              </a:rPr>
              <a:t>прав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45" dirty="0">
                <a:solidFill>
                  <a:srgbClr val="262626"/>
                </a:solidFill>
                <a:latin typeface="Tahoma"/>
                <a:cs typeface="Tahoma"/>
              </a:rPr>
              <a:t>подопечных.</a:t>
            </a:r>
            <a:endParaRPr sz="2000" dirty="0">
              <a:latin typeface="Tahoma"/>
              <a:cs typeface="Tahoma"/>
            </a:endParaRPr>
          </a:p>
          <a:p>
            <a:pPr marL="287020" marR="208915" algn="ctr">
              <a:lnSpc>
                <a:spcPct val="100000"/>
              </a:lnSpc>
              <a:spcBef>
                <a:spcPts val="2400"/>
              </a:spcBef>
            </a:pPr>
            <a:r>
              <a:rPr sz="2000" spc="105" dirty="0">
                <a:solidFill>
                  <a:srgbClr val="00AF4F"/>
                </a:solidFill>
                <a:latin typeface="Tahoma"/>
                <a:cs typeface="Tahoma"/>
              </a:rPr>
              <a:t>Под</a:t>
            </a:r>
            <a:r>
              <a:rPr sz="2000" spc="-6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60" dirty="0">
                <a:solidFill>
                  <a:srgbClr val="00AF4F"/>
                </a:solidFill>
                <a:latin typeface="Tahoma"/>
                <a:cs typeface="Tahoma"/>
              </a:rPr>
              <a:t>реализацией</a:t>
            </a:r>
            <a:r>
              <a:rPr sz="2000" spc="-9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00AF4F"/>
                </a:solidFill>
                <a:latin typeface="Tahoma"/>
                <a:cs typeface="Tahoma"/>
              </a:rPr>
              <a:t>и</a:t>
            </a:r>
            <a:r>
              <a:rPr sz="2000" spc="-5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00AF4F"/>
                </a:solidFill>
                <a:latin typeface="Tahoma"/>
                <a:cs typeface="Tahoma"/>
              </a:rPr>
              <a:t>защитой</a:t>
            </a:r>
            <a:r>
              <a:rPr sz="2000" spc="-7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00AF4F"/>
                </a:solidFill>
                <a:latin typeface="Tahoma"/>
                <a:cs typeface="Tahoma"/>
              </a:rPr>
              <a:t>имущественных</a:t>
            </a:r>
            <a:r>
              <a:rPr sz="2000" spc="-8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00AF4F"/>
                </a:solidFill>
                <a:latin typeface="Tahoma"/>
                <a:cs typeface="Tahoma"/>
              </a:rPr>
              <a:t>прав</a:t>
            </a:r>
            <a:r>
              <a:rPr sz="2000" spc="-6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00AF4F"/>
                </a:solidFill>
                <a:latin typeface="Tahoma"/>
                <a:cs typeface="Tahoma"/>
              </a:rPr>
              <a:t>подопечных </a:t>
            </a:r>
            <a:r>
              <a:rPr sz="2000" spc="140" dirty="0">
                <a:solidFill>
                  <a:srgbClr val="00AF4F"/>
                </a:solidFill>
                <a:latin typeface="Tahoma"/>
                <a:cs typeface="Tahoma"/>
              </a:rPr>
              <a:t>подразумевается</a:t>
            </a:r>
            <a:r>
              <a:rPr sz="2000" spc="-6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00AF4F"/>
                </a:solidFill>
                <a:latin typeface="Tahoma"/>
                <a:cs typeface="Tahoma"/>
              </a:rPr>
              <a:t>выявление,</a:t>
            </a:r>
            <a:r>
              <a:rPr sz="2000" spc="-5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00AF4F"/>
                </a:solidFill>
                <a:latin typeface="Tahoma"/>
                <a:cs typeface="Tahoma"/>
              </a:rPr>
              <a:t>учет,</a:t>
            </a:r>
            <a:r>
              <a:rPr sz="2000" spc="-5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50" dirty="0">
                <a:solidFill>
                  <a:srgbClr val="00AF4F"/>
                </a:solidFill>
                <a:latin typeface="Tahoma"/>
                <a:cs typeface="Tahoma"/>
              </a:rPr>
              <a:t>хранение</a:t>
            </a:r>
            <a:r>
              <a:rPr sz="2000" spc="-5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80" dirty="0" err="1">
                <a:solidFill>
                  <a:srgbClr val="00AF4F"/>
                </a:solidFill>
                <a:latin typeface="Tahoma"/>
                <a:cs typeface="Tahoma"/>
              </a:rPr>
              <a:t>имущества</a:t>
            </a:r>
            <a:r>
              <a:rPr sz="2000" spc="-4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br>
              <a:rPr lang="ru-RU" sz="2000" spc="-45" dirty="0">
                <a:solidFill>
                  <a:srgbClr val="00AF4F"/>
                </a:solidFill>
                <a:latin typeface="Tahoma"/>
                <a:cs typeface="Tahoma"/>
              </a:rPr>
            </a:br>
            <a:r>
              <a:rPr sz="2000" spc="50" dirty="0">
                <a:solidFill>
                  <a:srgbClr val="00AF4F"/>
                </a:solidFill>
                <a:latin typeface="Tahoma"/>
                <a:cs typeface="Tahoma"/>
              </a:rPr>
              <a:t>и</a:t>
            </a:r>
            <a:r>
              <a:rPr lang="ru-RU" sz="2000" spc="5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25" dirty="0" err="1">
                <a:solidFill>
                  <a:srgbClr val="00AF4F"/>
                </a:solidFill>
                <a:latin typeface="Tahoma"/>
                <a:cs typeface="Tahoma"/>
              </a:rPr>
              <a:t>управление</a:t>
            </a:r>
            <a:r>
              <a:rPr sz="2000" spc="-7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80" dirty="0">
                <a:solidFill>
                  <a:srgbClr val="00AF4F"/>
                </a:solidFill>
                <a:latin typeface="Tahoma"/>
                <a:cs typeface="Tahoma"/>
              </a:rPr>
              <a:t>им,</a:t>
            </a:r>
            <a:r>
              <a:rPr sz="2000" spc="-4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55" dirty="0">
                <a:solidFill>
                  <a:srgbClr val="00AF4F"/>
                </a:solidFill>
                <a:latin typeface="Tahoma"/>
                <a:cs typeface="Tahoma"/>
              </a:rPr>
              <a:t>истребование</a:t>
            </a:r>
            <a:r>
              <a:rPr sz="2000" spc="-8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80" dirty="0">
                <a:solidFill>
                  <a:srgbClr val="00AF4F"/>
                </a:solidFill>
                <a:latin typeface="Tahoma"/>
                <a:cs typeface="Tahoma"/>
              </a:rPr>
              <a:t>имущества</a:t>
            </a:r>
            <a:r>
              <a:rPr sz="2000" spc="-6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00" dirty="0" err="1">
                <a:solidFill>
                  <a:srgbClr val="00AF4F"/>
                </a:solidFill>
                <a:latin typeface="Tahoma"/>
                <a:cs typeface="Tahoma"/>
              </a:rPr>
              <a:t>подопечного</a:t>
            </a:r>
            <a:r>
              <a:rPr sz="2000" spc="-2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br>
              <a:rPr lang="ru-RU" sz="2000" spc="-25" dirty="0">
                <a:solidFill>
                  <a:srgbClr val="00AF4F"/>
                </a:solidFill>
                <a:latin typeface="Tahoma"/>
                <a:cs typeface="Tahoma"/>
              </a:rPr>
            </a:br>
            <a:r>
              <a:rPr sz="2000" dirty="0" err="1">
                <a:solidFill>
                  <a:srgbClr val="00AF4F"/>
                </a:solidFill>
                <a:latin typeface="Tahoma"/>
                <a:cs typeface="Tahoma"/>
              </a:rPr>
              <a:t>от</a:t>
            </a:r>
            <a:r>
              <a:rPr sz="2000" spc="-6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30" dirty="0" err="1">
                <a:solidFill>
                  <a:srgbClr val="00AF4F"/>
                </a:solidFill>
                <a:latin typeface="Tahoma"/>
                <a:cs typeface="Tahoma"/>
              </a:rPr>
              <a:t>лиц</a:t>
            </a:r>
            <a:r>
              <a:rPr sz="2000" spc="30" dirty="0">
                <a:solidFill>
                  <a:srgbClr val="00AF4F"/>
                </a:solidFill>
                <a:latin typeface="Tahoma"/>
                <a:cs typeface="Tahoma"/>
              </a:rPr>
              <a:t>,</a:t>
            </a:r>
            <a:r>
              <a:rPr lang="ru-RU" sz="2000" spc="3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20" dirty="0" err="1">
                <a:solidFill>
                  <a:srgbClr val="00AF4F"/>
                </a:solidFill>
                <a:latin typeface="Tahoma"/>
                <a:cs typeface="Tahoma"/>
              </a:rPr>
              <a:t>незаконно</a:t>
            </a:r>
            <a:r>
              <a:rPr sz="2000" spc="-8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95" dirty="0">
                <a:solidFill>
                  <a:srgbClr val="00AF4F"/>
                </a:solidFill>
                <a:latin typeface="Tahoma"/>
                <a:cs typeface="Tahoma"/>
              </a:rPr>
              <a:t>завладевших</a:t>
            </a:r>
            <a:r>
              <a:rPr sz="2000" spc="-9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80" dirty="0">
                <a:solidFill>
                  <a:srgbClr val="00AF4F"/>
                </a:solidFill>
                <a:latin typeface="Tahoma"/>
                <a:cs typeface="Tahoma"/>
              </a:rPr>
              <a:t>им,</a:t>
            </a:r>
            <a:r>
              <a:rPr sz="2000" spc="-6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95" dirty="0">
                <a:solidFill>
                  <a:srgbClr val="00AF4F"/>
                </a:solidFill>
                <a:latin typeface="Tahoma"/>
                <a:cs typeface="Tahoma"/>
              </a:rPr>
              <a:t>взыскание</a:t>
            </a:r>
            <a:r>
              <a:rPr sz="2000" spc="-8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00AF4F"/>
                </a:solidFill>
                <a:latin typeface="Tahoma"/>
                <a:cs typeface="Tahoma"/>
              </a:rPr>
              <a:t>денежных</a:t>
            </a:r>
            <a:r>
              <a:rPr sz="2000" spc="-8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45" dirty="0">
                <a:solidFill>
                  <a:srgbClr val="00AF4F"/>
                </a:solidFill>
                <a:latin typeface="Tahoma"/>
                <a:cs typeface="Tahoma"/>
              </a:rPr>
              <a:t>средств</a:t>
            </a:r>
            <a:r>
              <a:rPr sz="2000" spc="-7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320" dirty="0">
                <a:solidFill>
                  <a:srgbClr val="00AF4F"/>
                </a:solidFill>
                <a:latin typeface="Tahoma"/>
                <a:cs typeface="Tahoma"/>
              </a:rPr>
              <a:t>с </a:t>
            </a:r>
            <a:r>
              <a:rPr sz="2000" spc="65" dirty="0">
                <a:solidFill>
                  <a:srgbClr val="00AF4F"/>
                </a:solidFill>
                <a:latin typeface="Tahoma"/>
                <a:cs typeface="Tahoma"/>
              </a:rPr>
              <a:t>должников</a:t>
            </a:r>
            <a:r>
              <a:rPr sz="2000" spc="-3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00AF4F"/>
                </a:solidFill>
                <a:latin typeface="Tahoma"/>
                <a:cs typeface="Tahoma"/>
              </a:rPr>
              <a:t>в</a:t>
            </a:r>
            <a:r>
              <a:rPr sz="2000" spc="-2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00AF4F"/>
                </a:solidFill>
                <a:latin typeface="Tahoma"/>
                <a:cs typeface="Tahoma"/>
              </a:rPr>
              <a:t>пользу</a:t>
            </a:r>
            <a:r>
              <a:rPr sz="2000" spc="-4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00AF4F"/>
                </a:solidFill>
                <a:latin typeface="Tahoma"/>
                <a:cs typeface="Tahoma"/>
              </a:rPr>
              <a:t>подопечного,</a:t>
            </a:r>
            <a:r>
              <a:rPr sz="2000" spc="-2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95" dirty="0">
                <a:solidFill>
                  <a:srgbClr val="00AF4F"/>
                </a:solidFill>
                <a:latin typeface="Tahoma"/>
                <a:cs typeface="Tahoma"/>
              </a:rPr>
              <a:t>взыскание</a:t>
            </a:r>
            <a:r>
              <a:rPr sz="2000" spc="-4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00AF4F"/>
                </a:solidFill>
                <a:latin typeface="Tahoma"/>
                <a:cs typeface="Tahoma"/>
              </a:rPr>
              <a:t>и</a:t>
            </a:r>
            <a:r>
              <a:rPr sz="2000" spc="-2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00AF4F"/>
                </a:solidFill>
                <a:latin typeface="Tahoma"/>
                <a:cs typeface="Tahoma"/>
              </a:rPr>
              <a:t>возмещение </a:t>
            </a:r>
            <a:r>
              <a:rPr sz="2000" spc="65" dirty="0">
                <a:solidFill>
                  <a:srgbClr val="00AF4F"/>
                </a:solidFill>
                <a:latin typeface="Tahoma"/>
                <a:cs typeface="Tahoma"/>
              </a:rPr>
              <a:t>причиненных</a:t>
            </a:r>
            <a:r>
              <a:rPr sz="2000" spc="-4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00AF4F"/>
                </a:solidFill>
                <a:latin typeface="Tahoma"/>
                <a:cs typeface="Tahoma"/>
              </a:rPr>
              <a:t>подопечному</a:t>
            </a:r>
            <a:r>
              <a:rPr sz="2000" spc="-3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00AF4F"/>
                </a:solidFill>
                <a:latin typeface="Tahoma"/>
                <a:cs typeface="Tahoma"/>
              </a:rPr>
              <a:t>убытков</a:t>
            </a:r>
            <a:r>
              <a:rPr sz="2000" spc="-5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00AF4F"/>
                </a:solidFill>
                <a:latin typeface="Tahoma"/>
                <a:cs typeface="Tahoma"/>
              </a:rPr>
              <a:t>и</a:t>
            </a:r>
            <a:r>
              <a:rPr sz="2000" spc="-2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-20" dirty="0">
                <a:solidFill>
                  <a:srgbClr val="00AF4F"/>
                </a:solidFill>
                <a:latin typeface="Tahoma"/>
                <a:cs typeface="Tahoma"/>
              </a:rPr>
              <a:t>т.п.</a:t>
            </a:r>
            <a:endParaRPr sz="2000" dirty="0">
              <a:latin typeface="Tahoma"/>
              <a:cs typeface="Tahoma"/>
            </a:endParaRPr>
          </a:p>
          <a:p>
            <a:pPr marL="1905" algn="ctr">
              <a:lnSpc>
                <a:spcPct val="100000"/>
              </a:lnSpc>
              <a:spcBef>
                <a:spcPts val="2400"/>
              </a:spcBef>
            </a:pPr>
            <a:r>
              <a:rPr sz="2000" spc="80" dirty="0">
                <a:solidFill>
                  <a:srgbClr val="262626"/>
                </a:solidFill>
                <a:latin typeface="Tahoma"/>
                <a:cs typeface="Tahoma"/>
              </a:rPr>
              <a:t>Опекуны,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5" dirty="0">
                <a:solidFill>
                  <a:srgbClr val="262626"/>
                </a:solidFill>
                <a:latin typeface="Tahoma"/>
                <a:cs typeface="Tahoma"/>
              </a:rPr>
              <a:t>попечители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35" dirty="0">
                <a:solidFill>
                  <a:srgbClr val="262626"/>
                </a:solidFill>
                <a:latin typeface="Tahoma"/>
                <a:cs typeface="Tahoma"/>
              </a:rPr>
              <a:t>ежегодно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262626"/>
                </a:solidFill>
                <a:latin typeface="Tahoma"/>
                <a:cs typeface="Tahoma"/>
              </a:rPr>
              <a:t>представляют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5" dirty="0">
                <a:solidFill>
                  <a:srgbClr val="262626"/>
                </a:solidFill>
                <a:latin typeface="Tahoma"/>
                <a:cs typeface="Tahoma"/>
              </a:rPr>
              <a:t>орган</a:t>
            </a: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0" dirty="0" err="1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000" spc="-5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000" spc="5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lang="ru-RU" sz="2000" dirty="0">
                <a:latin typeface="Tahoma"/>
                <a:cs typeface="Tahoma"/>
              </a:rPr>
              <a:t> </a:t>
            </a:r>
            <a:r>
              <a:rPr sz="2000" spc="60" dirty="0" err="1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20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FF0000"/>
                </a:solidFill>
                <a:latin typeface="Tahoma"/>
                <a:cs typeface="Tahoma"/>
              </a:rPr>
              <a:t>отчет</a:t>
            </a:r>
            <a:r>
              <a:rPr sz="2000" spc="-7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262626"/>
                </a:solidFill>
                <a:latin typeface="Tahoma"/>
                <a:cs typeface="Tahoma"/>
              </a:rPr>
              <a:t>управлению</a:t>
            </a:r>
            <a:r>
              <a:rPr sz="20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90" dirty="0">
                <a:solidFill>
                  <a:srgbClr val="262626"/>
                </a:solidFill>
                <a:latin typeface="Tahoma"/>
                <a:cs typeface="Tahoma"/>
              </a:rPr>
              <a:t>этим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95" dirty="0">
                <a:solidFill>
                  <a:srgbClr val="262626"/>
                </a:solidFill>
                <a:latin typeface="Tahoma"/>
                <a:cs typeface="Tahoma"/>
              </a:rPr>
              <a:t>имуществом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подопечного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4" dirty="0">
                <a:solidFill>
                  <a:srgbClr val="262626"/>
                </a:solidFill>
                <a:latin typeface="Tahoma"/>
                <a:cs typeface="Tahoma"/>
              </a:rPr>
              <a:t>его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262626"/>
                </a:solidFill>
                <a:latin typeface="Tahoma"/>
                <a:cs typeface="Tahoma"/>
              </a:rPr>
              <a:t>хранению.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55" dirty="0"/>
              <a:t>Отчуждение</a:t>
            </a:r>
            <a:r>
              <a:rPr spc="-130" dirty="0"/>
              <a:t> </a:t>
            </a:r>
            <a:r>
              <a:rPr spc="325" dirty="0"/>
              <a:t>имущества</a:t>
            </a:r>
            <a:r>
              <a:rPr spc="-125" dirty="0"/>
              <a:t> </a:t>
            </a:r>
            <a:r>
              <a:rPr spc="165" dirty="0"/>
              <a:t>подопечного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07385" y="650824"/>
            <a:ext cx="8682990" cy="524566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000" spc="80" dirty="0">
                <a:solidFill>
                  <a:srgbClr val="262626"/>
                </a:solidFill>
                <a:latin typeface="Tahoma"/>
                <a:cs typeface="Tahoma"/>
              </a:rPr>
              <a:t>Отчуждение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85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подопечного</a:t>
            </a:r>
            <a:r>
              <a:rPr sz="20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90" dirty="0">
                <a:solidFill>
                  <a:srgbClr val="262626"/>
                </a:solidFill>
                <a:latin typeface="Tahoma"/>
                <a:cs typeface="Tahoma"/>
              </a:rPr>
              <a:t>(кроме</a:t>
            </a:r>
            <a:r>
              <a:rPr sz="20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жилых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262626"/>
                </a:solidFill>
                <a:latin typeface="Tahoma"/>
                <a:cs typeface="Tahoma"/>
              </a:rPr>
              <a:t>помещений)</a:t>
            </a:r>
            <a:endParaRPr sz="2000" dirty="0">
              <a:latin typeface="Tahoma"/>
              <a:cs typeface="Tahoma"/>
            </a:endParaRPr>
          </a:p>
          <a:p>
            <a:pPr marL="1905" algn="ctr">
              <a:lnSpc>
                <a:spcPct val="100000"/>
              </a:lnSpc>
              <a:spcBef>
                <a:spcPts val="5"/>
              </a:spcBef>
            </a:pPr>
            <a:r>
              <a:rPr sz="2000" spc="150" dirty="0">
                <a:solidFill>
                  <a:srgbClr val="262626"/>
                </a:solidFill>
                <a:latin typeface="Tahoma"/>
                <a:cs typeface="Tahoma"/>
              </a:rPr>
              <a:t>стоимостью</a:t>
            </a:r>
            <a:r>
              <a:rPr sz="20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50" dirty="0">
                <a:solidFill>
                  <a:srgbClr val="FF0000"/>
                </a:solidFill>
                <a:latin typeface="Tahoma"/>
                <a:cs typeface="Tahoma"/>
              </a:rPr>
              <a:t>до</a:t>
            </a:r>
            <a:r>
              <a:rPr sz="20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FF0000"/>
                </a:solidFill>
                <a:latin typeface="Tahoma"/>
                <a:cs typeface="Tahoma"/>
              </a:rPr>
              <a:t>300</a:t>
            </a:r>
            <a:r>
              <a:rPr sz="20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FF0000"/>
                </a:solidFill>
                <a:latin typeface="Tahoma"/>
                <a:cs typeface="Tahoma"/>
              </a:rPr>
              <a:t>базовых</a:t>
            </a:r>
            <a:r>
              <a:rPr sz="2000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FF0000"/>
                </a:solidFill>
                <a:latin typeface="Tahoma"/>
                <a:cs typeface="Tahoma"/>
              </a:rPr>
              <a:t>величин</a:t>
            </a:r>
            <a:r>
              <a:rPr sz="20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spc="160" dirty="0">
                <a:solidFill>
                  <a:srgbClr val="262626"/>
                </a:solidFill>
                <a:latin typeface="Tahoma"/>
                <a:cs typeface="Tahoma"/>
              </a:rPr>
              <a:t>может</a:t>
            </a:r>
            <a:r>
              <a:rPr sz="20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50" dirty="0">
                <a:solidFill>
                  <a:srgbClr val="262626"/>
                </a:solidFill>
                <a:latin typeface="Tahoma"/>
                <a:cs typeface="Tahoma"/>
              </a:rPr>
              <a:t>производиться</a:t>
            </a:r>
            <a:endParaRPr sz="2000" dirty="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</a:pPr>
            <a:r>
              <a:rPr sz="2000" spc="145" dirty="0">
                <a:solidFill>
                  <a:srgbClr val="262626"/>
                </a:solidFill>
                <a:latin typeface="Tahoma"/>
                <a:cs typeface="Tahoma"/>
              </a:rPr>
              <a:t>опекуном,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4" dirty="0">
                <a:solidFill>
                  <a:srgbClr val="262626"/>
                </a:solidFill>
                <a:latin typeface="Tahoma"/>
                <a:cs typeface="Tahoma"/>
              </a:rPr>
              <a:t>попечителем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370" dirty="0">
                <a:solidFill>
                  <a:srgbClr val="262626"/>
                </a:solidFill>
                <a:latin typeface="Tahoma"/>
                <a:cs typeface="Tahoma"/>
              </a:rPr>
              <a:t>с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55" dirty="0">
                <a:solidFill>
                  <a:srgbClr val="262626"/>
                </a:solidFill>
                <a:latin typeface="Tahoma"/>
                <a:cs typeface="Tahoma"/>
              </a:rPr>
              <a:t>разрешения</a:t>
            </a:r>
            <a:r>
              <a:rPr sz="20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55" dirty="0">
                <a:solidFill>
                  <a:srgbClr val="262626"/>
                </a:solidFill>
                <a:latin typeface="Tahoma"/>
                <a:cs typeface="Tahoma"/>
              </a:rPr>
              <a:t>руководителя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5" dirty="0">
                <a:solidFill>
                  <a:srgbClr val="262626"/>
                </a:solidFill>
                <a:latin typeface="Tahoma"/>
                <a:cs typeface="Tahoma"/>
              </a:rPr>
              <a:t>структурного </a:t>
            </a:r>
            <a:r>
              <a:rPr sz="2000" spc="114" dirty="0">
                <a:solidFill>
                  <a:srgbClr val="262626"/>
                </a:solidFill>
                <a:latin typeface="Tahoma"/>
                <a:cs typeface="Tahoma"/>
              </a:rPr>
              <a:t>подразделения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80" dirty="0">
                <a:solidFill>
                  <a:srgbClr val="262626"/>
                </a:solidFill>
                <a:latin typeface="Tahoma"/>
                <a:cs typeface="Tahoma"/>
              </a:rPr>
              <a:t>местной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0" dirty="0">
                <a:solidFill>
                  <a:srgbClr val="262626"/>
                </a:solidFill>
                <a:latin typeface="Tahoma"/>
                <a:cs typeface="Tahoma"/>
              </a:rPr>
              <a:t>администрации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210" dirty="0">
                <a:solidFill>
                  <a:srgbClr val="262626"/>
                </a:solidFill>
                <a:latin typeface="Tahoma"/>
                <a:cs typeface="Tahoma"/>
              </a:rPr>
              <a:t>района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262626"/>
                </a:solidFill>
                <a:latin typeface="Tahoma"/>
                <a:cs typeface="Tahoma"/>
              </a:rPr>
              <a:t>городе,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осуществляющего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4" dirty="0">
                <a:solidFill>
                  <a:srgbClr val="262626"/>
                </a:solidFill>
                <a:latin typeface="Tahoma"/>
                <a:cs typeface="Tahoma"/>
              </a:rPr>
              <a:t>государственно-</a:t>
            </a:r>
            <a:r>
              <a:rPr sz="2000" spc="75" dirty="0">
                <a:solidFill>
                  <a:srgbClr val="262626"/>
                </a:solidFill>
                <a:latin typeface="Tahoma"/>
                <a:cs typeface="Tahoma"/>
              </a:rPr>
              <a:t>властные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полномочия</a:t>
            </a:r>
            <a:r>
              <a:rPr sz="20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340" dirty="0">
                <a:solidFill>
                  <a:srgbClr val="262626"/>
                </a:solidFill>
                <a:latin typeface="Tahoma"/>
                <a:cs typeface="Tahoma"/>
              </a:rPr>
              <a:t>сфере </a:t>
            </a:r>
            <a:r>
              <a:rPr sz="2000" spc="80" dirty="0">
                <a:solidFill>
                  <a:srgbClr val="262626"/>
                </a:solidFill>
                <a:latin typeface="Tahoma"/>
                <a:cs typeface="Tahoma"/>
              </a:rPr>
              <a:t>труда,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50" dirty="0">
                <a:solidFill>
                  <a:srgbClr val="262626"/>
                </a:solidFill>
                <a:latin typeface="Tahoma"/>
                <a:cs typeface="Tahoma"/>
              </a:rPr>
              <a:t>занятости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социальной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262626"/>
                </a:solidFill>
                <a:latin typeface="Tahoma"/>
                <a:cs typeface="Tahoma"/>
              </a:rPr>
              <a:t>защиты.</a:t>
            </a:r>
            <a:endParaRPr sz="2000" dirty="0">
              <a:latin typeface="Tahoma"/>
              <a:cs typeface="Tahoma"/>
            </a:endParaRPr>
          </a:p>
          <a:p>
            <a:pPr marL="384175" marR="370840" indent="-5080" algn="ctr">
              <a:lnSpc>
                <a:spcPct val="100000"/>
              </a:lnSpc>
            </a:pPr>
            <a:r>
              <a:rPr sz="2000" dirty="0">
                <a:solidFill>
                  <a:srgbClr val="00AF4F"/>
                </a:solidFill>
                <a:latin typeface="Tahoma"/>
                <a:cs typeface="Tahoma"/>
              </a:rPr>
              <a:t>В</a:t>
            </a:r>
            <a:r>
              <a:rPr sz="2000" spc="-8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lang="ru-RU" sz="2000" spc="175" dirty="0">
                <a:solidFill>
                  <a:srgbClr val="00AF4F"/>
                </a:solidFill>
                <a:latin typeface="Tahoma"/>
                <a:cs typeface="Tahoma"/>
              </a:rPr>
              <a:t>Солигорском районе и г. Солигорске </a:t>
            </a:r>
            <a:r>
              <a:rPr sz="2000" dirty="0">
                <a:solidFill>
                  <a:srgbClr val="00AF4F"/>
                </a:solidFill>
                <a:latin typeface="Tahoma"/>
                <a:cs typeface="Tahoma"/>
              </a:rPr>
              <a:t>-</a:t>
            </a:r>
            <a:r>
              <a:rPr sz="2000" spc="-8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370" dirty="0">
                <a:solidFill>
                  <a:srgbClr val="00AF4F"/>
                </a:solidFill>
                <a:latin typeface="Tahoma"/>
                <a:cs typeface="Tahoma"/>
              </a:rPr>
              <a:t>с</a:t>
            </a:r>
            <a:r>
              <a:rPr sz="2000" spc="-7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155" dirty="0">
                <a:solidFill>
                  <a:srgbClr val="00AF4F"/>
                </a:solidFill>
                <a:latin typeface="Tahoma"/>
                <a:cs typeface="Tahoma"/>
              </a:rPr>
              <a:t>разрешения</a:t>
            </a:r>
            <a:r>
              <a:rPr sz="2000" spc="-114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75" dirty="0">
                <a:solidFill>
                  <a:srgbClr val="006FBF"/>
                </a:solidFill>
                <a:latin typeface="Tahoma"/>
                <a:cs typeface="Tahoma"/>
              </a:rPr>
              <a:t>начальника </a:t>
            </a:r>
            <a:r>
              <a:rPr sz="2000" spc="80" dirty="0" err="1">
                <a:solidFill>
                  <a:srgbClr val="006FBF"/>
                </a:solidFill>
                <a:latin typeface="Tahoma"/>
                <a:cs typeface="Tahoma"/>
              </a:rPr>
              <a:t>управления</a:t>
            </a:r>
            <a:r>
              <a:rPr sz="2000" spc="-45" dirty="0">
                <a:solidFill>
                  <a:srgbClr val="006FBF"/>
                </a:solidFill>
                <a:latin typeface="Tahoma"/>
                <a:cs typeface="Tahoma"/>
              </a:rPr>
              <a:t> </a:t>
            </a:r>
            <a:r>
              <a:rPr lang="ru-RU" sz="2000" spc="-45" dirty="0">
                <a:solidFill>
                  <a:srgbClr val="006FBF"/>
                </a:solidFill>
                <a:latin typeface="Tahoma"/>
                <a:cs typeface="Tahoma"/>
              </a:rPr>
              <a:t>по труду, занятости и социальной защите </a:t>
            </a:r>
            <a:r>
              <a:rPr lang="ru-RU" sz="2000" spc="145" dirty="0" err="1">
                <a:solidFill>
                  <a:srgbClr val="006FBF"/>
                </a:solidFill>
                <a:latin typeface="Tahoma"/>
                <a:cs typeface="Tahoma"/>
              </a:rPr>
              <a:t>Солигорского</a:t>
            </a:r>
            <a:r>
              <a:rPr lang="ru-RU" sz="2000" spc="145" dirty="0">
                <a:solidFill>
                  <a:srgbClr val="006FBF"/>
                </a:solidFill>
                <a:latin typeface="Tahoma"/>
                <a:cs typeface="Tahoma"/>
              </a:rPr>
              <a:t> районного исполнительного комитета</a:t>
            </a:r>
            <a:r>
              <a:rPr sz="2000" spc="85" dirty="0">
                <a:solidFill>
                  <a:srgbClr val="006FBF"/>
                </a:solidFill>
                <a:latin typeface="Tahoma"/>
                <a:cs typeface="Tahoma"/>
              </a:rPr>
              <a:t>.</a:t>
            </a:r>
            <a:endParaRPr sz="20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385"/>
              </a:spcBef>
            </a:pPr>
            <a:endParaRPr sz="2000" dirty="0">
              <a:latin typeface="Tahoma"/>
              <a:cs typeface="Tahoma"/>
            </a:endParaRPr>
          </a:p>
          <a:p>
            <a:pPr marL="86995" marR="80645" indent="1905" algn="ctr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262626"/>
                </a:solidFill>
                <a:latin typeface="Tahoma"/>
                <a:cs typeface="Tahoma"/>
              </a:rPr>
              <a:t>случае,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262626"/>
                </a:solidFill>
                <a:latin typeface="Tahoma"/>
                <a:cs typeface="Tahoma"/>
              </a:rPr>
              <a:t>если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стоимость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80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FF0000"/>
                </a:solidFill>
                <a:latin typeface="Tahoma"/>
                <a:cs typeface="Tahoma"/>
              </a:rPr>
              <a:t>превышает</a:t>
            </a:r>
            <a:r>
              <a:rPr sz="2000" spc="-9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FF0000"/>
                </a:solidFill>
                <a:latin typeface="Tahoma"/>
                <a:cs typeface="Tahoma"/>
              </a:rPr>
              <a:t>300</a:t>
            </a:r>
            <a:r>
              <a:rPr sz="2000" spc="-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FF0000"/>
                </a:solidFill>
                <a:latin typeface="Tahoma"/>
                <a:cs typeface="Tahoma"/>
              </a:rPr>
              <a:t>базовых </a:t>
            </a:r>
            <a:r>
              <a:rPr sz="2000" dirty="0">
                <a:solidFill>
                  <a:srgbClr val="FF0000"/>
                </a:solidFill>
                <a:latin typeface="Tahoma"/>
                <a:cs typeface="Tahoma"/>
              </a:rPr>
              <a:t>величин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,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0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262626"/>
                </a:solidFill>
                <a:latin typeface="Tahoma"/>
                <a:cs typeface="Tahoma"/>
              </a:rPr>
              <a:t>имущество</a:t>
            </a:r>
            <a:r>
              <a:rPr sz="20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-25" dirty="0">
                <a:solidFill>
                  <a:srgbClr val="262626"/>
                </a:solidFill>
                <a:latin typeface="Tahoma"/>
                <a:cs typeface="Tahoma"/>
              </a:rPr>
              <a:t>является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262626"/>
                </a:solidFill>
                <a:latin typeface="Tahoma"/>
                <a:cs typeface="Tahoma"/>
              </a:rPr>
              <a:t>жилым</a:t>
            </a:r>
            <a:r>
              <a:rPr sz="20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260" dirty="0">
                <a:solidFill>
                  <a:srgbClr val="262626"/>
                </a:solidFill>
                <a:latin typeface="Tahoma"/>
                <a:cs typeface="Tahoma"/>
              </a:rPr>
              <a:t>помещением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0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90" dirty="0">
                <a:solidFill>
                  <a:srgbClr val="262626"/>
                </a:solidFill>
                <a:latin typeface="Tahoma"/>
                <a:cs typeface="Tahoma"/>
              </a:rPr>
              <a:t>его </a:t>
            </a:r>
            <a:r>
              <a:rPr sz="2000" spc="45" dirty="0">
                <a:solidFill>
                  <a:srgbClr val="262626"/>
                </a:solidFill>
                <a:latin typeface="Tahoma"/>
                <a:cs typeface="Tahoma"/>
              </a:rPr>
              <a:t>частью,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то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4" dirty="0">
                <a:solidFill>
                  <a:srgbClr val="262626"/>
                </a:solidFill>
                <a:latin typeface="Tahoma"/>
                <a:cs typeface="Tahoma"/>
              </a:rPr>
              <a:t>его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5" dirty="0">
                <a:solidFill>
                  <a:srgbClr val="262626"/>
                </a:solidFill>
                <a:latin typeface="Tahoma"/>
                <a:cs typeface="Tahoma"/>
              </a:rPr>
              <a:t>отчуждение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осуществляется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95" dirty="0">
                <a:solidFill>
                  <a:srgbClr val="262626"/>
                </a:solidFill>
                <a:latin typeface="Tahoma"/>
                <a:cs typeface="Tahoma"/>
              </a:rPr>
              <a:t>решению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55" dirty="0">
                <a:solidFill>
                  <a:srgbClr val="262626"/>
                </a:solidFill>
                <a:latin typeface="Tahoma"/>
                <a:cs typeface="Tahoma"/>
              </a:rPr>
              <a:t>местного </a:t>
            </a:r>
            <a:r>
              <a:rPr sz="2000" spc="90" dirty="0">
                <a:solidFill>
                  <a:srgbClr val="262626"/>
                </a:solidFill>
                <a:latin typeface="Tahoma"/>
                <a:cs typeface="Tahoma"/>
              </a:rPr>
              <a:t>исполнительного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262626"/>
                </a:solidFill>
                <a:latin typeface="Tahoma"/>
                <a:cs typeface="Tahoma"/>
              </a:rPr>
              <a:t>распорядительного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30" dirty="0">
                <a:solidFill>
                  <a:srgbClr val="262626"/>
                </a:solidFill>
                <a:latin typeface="Tahoma"/>
                <a:cs typeface="Tahoma"/>
              </a:rPr>
              <a:t>органа.</a:t>
            </a:r>
            <a:endParaRPr sz="2000" dirty="0">
              <a:latin typeface="Tahoma"/>
              <a:cs typeface="Tahoma"/>
            </a:endParaRPr>
          </a:p>
          <a:p>
            <a:pPr marL="291465" marR="285115" algn="ctr">
              <a:lnSpc>
                <a:spcPct val="100000"/>
              </a:lnSpc>
            </a:pPr>
            <a:r>
              <a:rPr sz="2000" dirty="0">
                <a:solidFill>
                  <a:srgbClr val="00AF4F"/>
                </a:solidFill>
                <a:latin typeface="Tahoma"/>
                <a:cs typeface="Tahoma"/>
              </a:rPr>
              <a:t>В</a:t>
            </a:r>
            <a:r>
              <a:rPr sz="2000" spc="-70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kumimoji="0" lang="ru-RU" sz="2000" b="0" i="0" u="none" strike="noStrike" kern="0" cap="none" spc="175" normalizeH="0" baseline="0" noProof="0" dirty="0">
                <a:ln>
                  <a:noFill/>
                </a:ln>
                <a:solidFill>
                  <a:srgbClr val="00AF4F"/>
                </a:solidFill>
                <a:effectLst/>
                <a:uLnTx/>
                <a:uFillTx/>
                <a:latin typeface="Tahoma"/>
                <a:cs typeface="Tahoma"/>
              </a:rPr>
              <a:t>Солигорском районе и г. Солигорске</a:t>
            </a:r>
            <a:r>
              <a:rPr sz="2000" spc="-55" dirty="0">
                <a:solidFill>
                  <a:srgbClr val="00AF4F"/>
                </a:solidFill>
                <a:latin typeface="Tahoma"/>
                <a:cs typeface="Tahoma"/>
              </a:rPr>
              <a:t> </a:t>
            </a:r>
            <a:r>
              <a:rPr sz="2000" spc="-90" dirty="0">
                <a:solidFill>
                  <a:srgbClr val="006FBF"/>
                </a:solidFill>
                <a:latin typeface="Tahoma"/>
                <a:cs typeface="Tahoma"/>
              </a:rPr>
              <a:t>–</a:t>
            </a:r>
            <a:r>
              <a:rPr sz="2000" spc="-75" dirty="0">
                <a:solidFill>
                  <a:srgbClr val="006FBF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006FBF"/>
                </a:solidFill>
                <a:latin typeface="Tahoma"/>
                <a:cs typeface="Tahoma"/>
              </a:rPr>
              <a:t>по</a:t>
            </a:r>
            <a:r>
              <a:rPr sz="2000" spc="-70" dirty="0">
                <a:solidFill>
                  <a:srgbClr val="006FBF"/>
                </a:solidFill>
                <a:latin typeface="Tahoma"/>
                <a:cs typeface="Tahoma"/>
              </a:rPr>
              <a:t> </a:t>
            </a:r>
            <a:r>
              <a:rPr sz="2000" spc="195" dirty="0" err="1">
                <a:solidFill>
                  <a:srgbClr val="006FBF"/>
                </a:solidFill>
                <a:latin typeface="Tahoma"/>
                <a:cs typeface="Tahoma"/>
              </a:rPr>
              <a:t>решению</a:t>
            </a:r>
            <a:r>
              <a:rPr sz="2000" spc="-105" dirty="0">
                <a:solidFill>
                  <a:srgbClr val="006FBF"/>
                </a:solidFill>
                <a:latin typeface="Tahoma"/>
                <a:cs typeface="Tahoma"/>
              </a:rPr>
              <a:t> </a:t>
            </a:r>
            <a:r>
              <a:rPr lang="ru-RU" sz="2000" spc="160" dirty="0" err="1">
                <a:solidFill>
                  <a:srgbClr val="006FBF"/>
                </a:solidFill>
                <a:latin typeface="Tahoma"/>
                <a:cs typeface="Tahoma"/>
              </a:rPr>
              <a:t>Солигорского</a:t>
            </a:r>
            <a:r>
              <a:rPr lang="ru-RU" sz="2000" spc="160" dirty="0">
                <a:solidFill>
                  <a:srgbClr val="006FBF"/>
                </a:solidFill>
                <a:latin typeface="Tahoma"/>
                <a:cs typeface="Tahoma"/>
              </a:rPr>
              <a:t> районного исполнительного комитета</a:t>
            </a:r>
            <a:r>
              <a:rPr sz="2000" spc="90" dirty="0">
                <a:solidFill>
                  <a:srgbClr val="006FBF"/>
                </a:solidFill>
                <a:latin typeface="Tahoma"/>
                <a:cs typeface="Tahoma"/>
              </a:rPr>
              <a:t>.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50642" y="1076705"/>
            <a:ext cx="8393430" cy="4719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800" spc="160" dirty="0">
                <a:solidFill>
                  <a:srgbClr val="262626"/>
                </a:solidFill>
                <a:latin typeface="Tahoma"/>
                <a:cs typeface="Tahoma"/>
              </a:rPr>
              <a:t>При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25" dirty="0">
                <a:solidFill>
                  <a:srgbClr val="262626"/>
                </a:solidFill>
                <a:latin typeface="Tahoma"/>
                <a:cs typeface="Tahoma"/>
              </a:rPr>
              <a:t>необходимости</a:t>
            </a:r>
            <a:r>
              <a:rPr sz="28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10" dirty="0">
                <a:solidFill>
                  <a:srgbClr val="262626"/>
                </a:solidFill>
                <a:latin typeface="Tahoma"/>
                <a:cs typeface="Tahoma"/>
              </a:rPr>
              <a:t>защиты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65" dirty="0">
                <a:solidFill>
                  <a:srgbClr val="262626"/>
                </a:solidFill>
                <a:latin typeface="Tahoma"/>
                <a:cs typeface="Tahoma"/>
              </a:rPr>
              <a:t>интересов</a:t>
            </a:r>
            <a:endParaRPr sz="2800">
              <a:latin typeface="Tahoma"/>
              <a:cs typeface="Tahoma"/>
            </a:endParaRPr>
          </a:p>
          <a:p>
            <a:pPr marL="161925" marR="151765" algn="ctr">
              <a:lnSpc>
                <a:spcPct val="100000"/>
              </a:lnSpc>
            </a:pPr>
            <a:r>
              <a:rPr sz="2800" spc="135" dirty="0">
                <a:solidFill>
                  <a:srgbClr val="262626"/>
                </a:solidFill>
                <a:latin typeface="Tahoma"/>
                <a:cs typeface="Tahoma"/>
              </a:rPr>
              <a:t>подопечного</a:t>
            </a:r>
            <a:r>
              <a:rPr sz="28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50" dirty="0">
                <a:solidFill>
                  <a:srgbClr val="262626"/>
                </a:solidFill>
                <a:latin typeface="Tahoma"/>
                <a:cs typeface="Tahoma"/>
              </a:rPr>
              <a:t>органы</a:t>
            </a:r>
            <a:r>
              <a:rPr sz="28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60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8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70" dirty="0">
                <a:solidFill>
                  <a:srgbClr val="262626"/>
                </a:solidFill>
                <a:latin typeface="Tahoma"/>
                <a:cs typeface="Tahoma"/>
              </a:rPr>
              <a:t>попечительства </a:t>
            </a:r>
            <a:r>
              <a:rPr sz="2800" spc="145" dirty="0">
                <a:solidFill>
                  <a:srgbClr val="262626"/>
                </a:solidFill>
                <a:latin typeface="Tahoma"/>
                <a:cs typeface="Tahoma"/>
              </a:rPr>
              <a:t>вправе</a:t>
            </a:r>
            <a:r>
              <a:rPr sz="28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10" dirty="0">
                <a:solidFill>
                  <a:srgbClr val="262626"/>
                </a:solidFill>
                <a:latin typeface="Tahoma"/>
                <a:cs typeface="Tahoma"/>
              </a:rPr>
              <a:t>также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70" dirty="0">
                <a:solidFill>
                  <a:srgbClr val="262626"/>
                </a:solidFill>
                <a:latin typeface="Tahoma"/>
                <a:cs typeface="Tahoma"/>
              </a:rPr>
              <a:t>ограничить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00" dirty="0">
                <a:solidFill>
                  <a:srgbClr val="262626"/>
                </a:solidFill>
                <a:latin typeface="Tahoma"/>
                <a:cs typeface="Tahoma"/>
              </a:rPr>
              <a:t>право</a:t>
            </a:r>
            <a:r>
              <a:rPr sz="28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70" dirty="0">
                <a:solidFill>
                  <a:srgbClr val="262626"/>
                </a:solidFill>
                <a:latin typeface="Tahoma"/>
                <a:cs typeface="Tahoma"/>
              </a:rPr>
              <a:t>опекуна</a:t>
            </a:r>
            <a:endParaRPr sz="2800">
              <a:latin typeface="Tahoma"/>
              <a:cs typeface="Tahoma"/>
            </a:endParaRPr>
          </a:p>
          <a:p>
            <a:pPr marL="835660" marR="826135" algn="ctr">
              <a:lnSpc>
                <a:spcPct val="100000"/>
              </a:lnSpc>
            </a:pPr>
            <a:r>
              <a:rPr sz="2800" spc="175" dirty="0">
                <a:solidFill>
                  <a:srgbClr val="262626"/>
                </a:solidFill>
                <a:latin typeface="Tahoma"/>
                <a:cs typeface="Tahoma"/>
              </a:rPr>
              <a:t>распоряжаться</a:t>
            </a:r>
            <a:r>
              <a:rPr sz="28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20" dirty="0">
                <a:solidFill>
                  <a:srgbClr val="262626"/>
                </a:solidFill>
                <a:latin typeface="Tahoma"/>
                <a:cs typeface="Tahoma"/>
              </a:rPr>
              <a:t>банковским</a:t>
            </a:r>
            <a:r>
              <a:rPr sz="28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70" dirty="0">
                <a:solidFill>
                  <a:srgbClr val="262626"/>
                </a:solidFill>
                <a:latin typeface="Tahoma"/>
                <a:cs typeface="Tahoma"/>
              </a:rPr>
              <a:t>вкладом </a:t>
            </a:r>
            <a:r>
              <a:rPr sz="2800" spc="135" dirty="0">
                <a:solidFill>
                  <a:srgbClr val="262626"/>
                </a:solidFill>
                <a:latin typeface="Tahoma"/>
                <a:cs typeface="Tahoma"/>
              </a:rPr>
              <a:t>(депозитом)</a:t>
            </a:r>
            <a:r>
              <a:rPr sz="28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05" dirty="0">
                <a:solidFill>
                  <a:srgbClr val="262626"/>
                </a:solidFill>
                <a:latin typeface="Tahoma"/>
                <a:cs typeface="Tahoma"/>
              </a:rPr>
              <a:t>подопечного.</a:t>
            </a:r>
            <a:endParaRPr sz="280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  <a:spcBef>
                <a:spcPts val="3365"/>
              </a:spcBef>
            </a:pP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8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70" dirty="0">
                <a:solidFill>
                  <a:srgbClr val="262626"/>
                </a:solidFill>
                <a:latin typeface="Tahoma"/>
                <a:cs typeface="Tahoma"/>
              </a:rPr>
              <a:t>этих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70" dirty="0">
                <a:solidFill>
                  <a:srgbClr val="262626"/>
                </a:solidFill>
                <a:latin typeface="Tahoma"/>
                <a:cs typeface="Tahoma"/>
              </a:rPr>
              <a:t>случаях</a:t>
            </a:r>
            <a:r>
              <a:rPr sz="28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50" dirty="0">
                <a:solidFill>
                  <a:srgbClr val="262626"/>
                </a:solidFill>
                <a:latin typeface="Tahoma"/>
                <a:cs typeface="Tahoma"/>
              </a:rPr>
              <a:t>органы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60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8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60" dirty="0">
                <a:solidFill>
                  <a:srgbClr val="262626"/>
                </a:solidFill>
                <a:latin typeface="Tahoma"/>
                <a:cs typeface="Tahoma"/>
              </a:rPr>
              <a:t>попечительства, </a:t>
            </a:r>
            <a:r>
              <a:rPr sz="2800" spc="114" dirty="0">
                <a:solidFill>
                  <a:srgbClr val="262626"/>
                </a:solidFill>
                <a:latin typeface="Tahoma"/>
                <a:cs typeface="Tahoma"/>
              </a:rPr>
              <a:t>давая</a:t>
            </a:r>
            <a:r>
              <a:rPr sz="28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70" dirty="0">
                <a:solidFill>
                  <a:srgbClr val="262626"/>
                </a:solidFill>
                <a:latin typeface="Tahoma"/>
                <a:cs typeface="Tahoma"/>
              </a:rPr>
              <a:t>разрешение</a:t>
            </a:r>
            <a:r>
              <a:rPr sz="28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54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20" dirty="0">
                <a:solidFill>
                  <a:srgbClr val="262626"/>
                </a:solidFill>
                <a:latin typeface="Tahoma"/>
                <a:cs typeface="Tahoma"/>
              </a:rPr>
              <a:t>получение</a:t>
            </a:r>
            <a:r>
              <a:rPr sz="28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360" dirty="0">
                <a:solidFill>
                  <a:srgbClr val="262626"/>
                </a:solidFill>
                <a:latin typeface="Tahoma"/>
                <a:cs typeface="Tahoma"/>
              </a:rPr>
              <a:t>суммы</a:t>
            </a:r>
            <a:endParaRPr sz="2800">
              <a:latin typeface="Tahoma"/>
              <a:cs typeface="Tahoma"/>
            </a:endParaRPr>
          </a:p>
          <a:p>
            <a:pPr marL="233679" marR="217804" indent="-635" algn="ctr">
              <a:lnSpc>
                <a:spcPct val="100000"/>
              </a:lnSpc>
            </a:pPr>
            <a:r>
              <a:rPr sz="2800" spc="170" dirty="0">
                <a:solidFill>
                  <a:srgbClr val="262626"/>
                </a:solidFill>
                <a:latin typeface="Tahoma"/>
                <a:cs typeface="Tahoma"/>
              </a:rPr>
              <a:t>банковского</a:t>
            </a:r>
            <a:r>
              <a:rPr sz="28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30" dirty="0">
                <a:solidFill>
                  <a:srgbClr val="262626"/>
                </a:solidFill>
                <a:latin typeface="Tahoma"/>
                <a:cs typeface="Tahoma"/>
              </a:rPr>
              <a:t>вклада</a:t>
            </a:r>
            <a:r>
              <a:rPr sz="28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75" dirty="0">
                <a:solidFill>
                  <a:srgbClr val="262626"/>
                </a:solidFill>
                <a:latin typeface="Tahoma"/>
                <a:cs typeface="Tahoma"/>
              </a:rPr>
              <a:t>(депозита),</a:t>
            </a:r>
            <a:r>
              <a:rPr sz="28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55" dirty="0">
                <a:solidFill>
                  <a:srgbClr val="262626"/>
                </a:solidFill>
                <a:latin typeface="Tahoma"/>
                <a:cs typeface="Tahoma"/>
              </a:rPr>
              <a:t>указывают </a:t>
            </a:r>
            <a:r>
              <a:rPr sz="2800" spc="185" dirty="0">
                <a:solidFill>
                  <a:srgbClr val="262626"/>
                </a:solidFill>
                <a:latin typeface="Tahoma"/>
                <a:cs typeface="Tahoma"/>
              </a:rPr>
              <a:t>банку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340" dirty="0">
                <a:solidFill>
                  <a:srgbClr val="262626"/>
                </a:solidFill>
                <a:latin typeface="Tahoma"/>
                <a:cs typeface="Tahoma"/>
              </a:rPr>
              <a:t>размер</a:t>
            </a:r>
            <a:r>
              <a:rPr sz="28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300" dirty="0">
                <a:solidFill>
                  <a:srgbClr val="262626"/>
                </a:solidFill>
                <a:latin typeface="Tahoma"/>
                <a:cs typeface="Tahoma"/>
              </a:rPr>
              <a:t>суммы,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40" dirty="0">
                <a:solidFill>
                  <a:srgbClr val="262626"/>
                </a:solidFill>
                <a:latin typeface="Tahoma"/>
                <a:cs typeface="Tahoma"/>
              </a:rPr>
              <a:t>подлежащей</a:t>
            </a:r>
            <a:r>
              <a:rPr sz="28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60" dirty="0">
                <a:solidFill>
                  <a:srgbClr val="262626"/>
                </a:solidFill>
                <a:latin typeface="Tahoma"/>
                <a:cs typeface="Tahoma"/>
              </a:rPr>
              <a:t>выдаче </a:t>
            </a:r>
            <a:r>
              <a:rPr sz="2800" spc="110" dirty="0">
                <a:solidFill>
                  <a:srgbClr val="262626"/>
                </a:solidFill>
                <a:latin typeface="Tahoma"/>
                <a:cs typeface="Tahoma"/>
              </a:rPr>
              <a:t>опекуну,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65" dirty="0">
                <a:solidFill>
                  <a:srgbClr val="262626"/>
                </a:solidFill>
                <a:latin typeface="Tahoma"/>
                <a:cs typeface="Tahoma"/>
              </a:rPr>
              <a:t>попечителю.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98242" y="649299"/>
            <a:ext cx="8698865" cy="56239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2755" marR="443230" indent="-1905" algn="ctr">
              <a:lnSpc>
                <a:spcPct val="100000"/>
              </a:lnSpc>
              <a:spcBef>
                <a:spcPts val="95"/>
              </a:spcBef>
            </a:pPr>
            <a:r>
              <a:rPr sz="2800" spc="245" dirty="0">
                <a:solidFill>
                  <a:srgbClr val="262626"/>
                </a:solidFill>
                <a:latin typeface="Tahoma"/>
                <a:cs typeface="Tahoma"/>
              </a:rPr>
              <a:t>Разрешение</a:t>
            </a:r>
            <a:r>
              <a:rPr sz="28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54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95" dirty="0">
                <a:solidFill>
                  <a:srgbClr val="262626"/>
                </a:solidFill>
                <a:latin typeface="Tahoma"/>
                <a:cs typeface="Tahoma"/>
              </a:rPr>
              <a:t>отчуждение</a:t>
            </a:r>
            <a:r>
              <a:rPr sz="28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60" dirty="0" err="1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8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800" spc="-6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800" spc="90" dirty="0">
                <a:solidFill>
                  <a:srgbClr val="262626"/>
                </a:solidFill>
                <a:latin typeface="Tahoma"/>
                <a:cs typeface="Tahoma"/>
              </a:rPr>
              <a:t>и </a:t>
            </a:r>
            <a:r>
              <a:rPr sz="2800" spc="229" dirty="0">
                <a:solidFill>
                  <a:srgbClr val="262626"/>
                </a:solidFill>
                <a:latin typeface="Tahoma"/>
                <a:cs typeface="Tahoma"/>
              </a:rPr>
              <a:t>расходование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10" dirty="0">
                <a:solidFill>
                  <a:srgbClr val="262626"/>
                </a:solidFill>
                <a:latin typeface="Tahoma"/>
                <a:cs typeface="Tahoma"/>
              </a:rPr>
              <a:t>денежных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95" dirty="0">
                <a:solidFill>
                  <a:srgbClr val="262626"/>
                </a:solidFill>
                <a:latin typeface="Tahoma"/>
                <a:cs typeface="Tahoma"/>
              </a:rPr>
              <a:t>средств</a:t>
            </a:r>
            <a:r>
              <a:rPr sz="28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70" dirty="0">
                <a:solidFill>
                  <a:srgbClr val="262626"/>
                </a:solidFill>
                <a:latin typeface="Tahoma"/>
                <a:cs typeface="Tahoma"/>
              </a:rPr>
              <a:t>выдается </a:t>
            </a:r>
            <a:r>
              <a:rPr sz="2800" spc="110" dirty="0">
                <a:solidFill>
                  <a:srgbClr val="262626"/>
                </a:solidFill>
                <a:latin typeface="Tahoma"/>
                <a:cs typeface="Tahoma"/>
              </a:rPr>
              <a:t>опекуну,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90" dirty="0" err="1">
                <a:solidFill>
                  <a:srgbClr val="262626"/>
                </a:solidFill>
                <a:latin typeface="Tahoma"/>
                <a:cs typeface="Tahoma"/>
              </a:rPr>
              <a:t>попечителю</a:t>
            </a:r>
            <a:r>
              <a:rPr sz="28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800" spc="-3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800" spc="-17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lang="ru-RU"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75" dirty="0" err="1">
                <a:solidFill>
                  <a:srgbClr val="262626"/>
                </a:solidFill>
                <a:latin typeface="Tahoma"/>
                <a:cs typeface="Tahoma"/>
              </a:rPr>
              <a:t>письменном</a:t>
            </a:r>
            <a:r>
              <a:rPr sz="28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55" dirty="0">
                <a:solidFill>
                  <a:srgbClr val="262626"/>
                </a:solidFill>
                <a:latin typeface="Tahoma"/>
                <a:cs typeface="Tahoma"/>
              </a:rPr>
              <a:t>виде.</a:t>
            </a:r>
            <a:endParaRPr sz="2800" dirty="0">
              <a:latin typeface="Tahoma"/>
              <a:cs typeface="Tahoma"/>
            </a:endParaRPr>
          </a:p>
          <a:p>
            <a:pPr marL="387350" marR="377825" algn="ctr">
              <a:lnSpc>
                <a:spcPct val="100000"/>
              </a:lnSpc>
              <a:spcBef>
                <a:spcPts val="3365"/>
              </a:spcBef>
            </a:pP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50" dirty="0">
                <a:solidFill>
                  <a:srgbClr val="262626"/>
                </a:solidFill>
                <a:latin typeface="Tahoma"/>
                <a:cs typeface="Tahoma"/>
              </a:rPr>
              <a:t>разрешении</a:t>
            </a:r>
            <a:r>
              <a:rPr sz="28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65" dirty="0">
                <a:solidFill>
                  <a:srgbClr val="262626"/>
                </a:solidFill>
                <a:latin typeface="Tahoma"/>
                <a:cs typeface="Tahoma"/>
              </a:rPr>
              <a:t>указывается,</a:t>
            </a:r>
            <a:r>
              <a:rPr sz="28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54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8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75" dirty="0">
                <a:solidFill>
                  <a:srgbClr val="262626"/>
                </a:solidFill>
                <a:latin typeface="Tahoma"/>
                <a:cs typeface="Tahoma"/>
              </a:rPr>
              <a:t>какие</a:t>
            </a:r>
            <a:r>
              <a:rPr sz="28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55" dirty="0">
                <a:solidFill>
                  <a:srgbClr val="262626"/>
                </a:solidFill>
                <a:latin typeface="Tahoma"/>
                <a:cs typeface="Tahoma"/>
              </a:rPr>
              <a:t>нужды </a:t>
            </a:r>
            <a:r>
              <a:rPr sz="2800" spc="225" dirty="0">
                <a:solidFill>
                  <a:srgbClr val="262626"/>
                </a:solidFill>
                <a:latin typeface="Tahoma"/>
                <a:cs typeface="Tahoma"/>
              </a:rPr>
              <a:t>может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быть</a:t>
            </a:r>
            <a:r>
              <a:rPr sz="28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04" dirty="0">
                <a:solidFill>
                  <a:srgbClr val="262626"/>
                </a:solidFill>
                <a:latin typeface="Tahoma"/>
                <a:cs typeface="Tahoma"/>
              </a:rPr>
              <a:t>израсходована</a:t>
            </a:r>
            <a:r>
              <a:rPr sz="28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90" dirty="0">
                <a:solidFill>
                  <a:srgbClr val="262626"/>
                </a:solidFill>
                <a:latin typeface="Tahoma"/>
                <a:cs typeface="Tahoma"/>
              </a:rPr>
              <a:t>опекуном,</a:t>
            </a:r>
            <a:endParaRPr sz="2800" dirty="0">
              <a:latin typeface="Tahoma"/>
              <a:cs typeface="Tahoma"/>
            </a:endParaRPr>
          </a:p>
          <a:p>
            <a:pPr marL="4445" algn="ctr">
              <a:lnSpc>
                <a:spcPct val="100000"/>
              </a:lnSpc>
            </a:pPr>
            <a:r>
              <a:rPr sz="2800" spc="155" dirty="0">
                <a:solidFill>
                  <a:srgbClr val="262626"/>
                </a:solidFill>
                <a:latin typeface="Tahoma"/>
                <a:cs typeface="Tahoma"/>
              </a:rPr>
              <a:t>попечителем</a:t>
            </a:r>
            <a:r>
              <a:rPr sz="28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85" dirty="0">
                <a:solidFill>
                  <a:srgbClr val="262626"/>
                </a:solidFill>
                <a:latin typeface="Tahoma"/>
                <a:cs typeface="Tahoma"/>
              </a:rPr>
              <a:t>полученная</a:t>
            </a:r>
            <a:r>
              <a:rPr sz="28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375" dirty="0">
                <a:solidFill>
                  <a:srgbClr val="262626"/>
                </a:solidFill>
                <a:latin typeface="Tahoma"/>
                <a:cs typeface="Tahoma"/>
              </a:rPr>
              <a:t>сумма.</a:t>
            </a:r>
            <a:endParaRPr sz="2800" dirty="0">
              <a:latin typeface="Tahoma"/>
              <a:cs typeface="Tahoma"/>
            </a:endParaRPr>
          </a:p>
          <a:p>
            <a:pPr marL="12700" marR="5080" indent="240665" algn="just">
              <a:lnSpc>
                <a:spcPct val="100000"/>
              </a:lnSpc>
              <a:spcBef>
                <a:spcPts val="3365"/>
              </a:spcBef>
            </a:pPr>
            <a:r>
              <a:rPr sz="2800" spc="125" dirty="0">
                <a:solidFill>
                  <a:srgbClr val="262626"/>
                </a:solidFill>
                <a:latin typeface="Tahoma"/>
                <a:cs typeface="Tahoma"/>
              </a:rPr>
              <a:t>Копии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50" dirty="0">
                <a:solidFill>
                  <a:srgbClr val="262626"/>
                </a:solidFill>
                <a:latin typeface="Tahoma"/>
                <a:cs typeface="Tahoma"/>
              </a:rPr>
              <a:t>документов</a:t>
            </a:r>
            <a:r>
              <a:rPr sz="28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305" dirty="0">
                <a:solidFill>
                  <a:srgbClr val="262626"/>
                </a:solidFill>
                <a:latin typeface="Tahoma"/>
                <a:cs typeface="Tahoma"/>
              </a:rPr>
              <a:t>о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45" dirty="0">
                <a:solidFill>
                  <a:srgbClr val="262626"/>
                </a:solidFill>
                <a:latin typeface="Tahoma"/>
                <a:cs typeface="Tahoma"/>
              </a:rPr>
              <a:t>разрешении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Tahoma"/>
                <a:cs typeface="Tahoma"/>
              </a:rPr>
              <a:t>отчуждения </a:t>
            </a:r>
            <a:r>
              <a:rPr sz="2800" spc="250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8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8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отчетная</a:t>
            </a:r>
            <a:r>
              <a:rPr sz="2800" spc="-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55" dirty="0">
                <a:solidFill>
                  <a:srgbClr val="262626"/>
                </a:solidFill>
                <a:latin typeface="Tahoma"/>
                <a:cs typeface="Tahoma"/>
              </a:rPr>
              <a:t>документация</a:t>
            </a: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0" dirty="0">
                <a:solidFill>
                  <a:srgbClr val="262626"/>
                </a:solidFill>
                <a:latin typeface="Tahoma"/>
                <a:cs typeface="Tahoma"/>
              </a:rPr>
              <a:t>опекуна, </a:t>
            </a: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попечителя</a:t>
            </a:r>
            <a:r>
              <a:rPr sz="2800" spc="1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00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800" spc="1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5" dirty="0">
                <a:solidFill>
                  <a:srgbClr val="262626"/>
                </a:solidFill>
                <a:latin typeface="Tahoma"/>
                <a:cs typeface="Tahoma"/>
              </a:rPr>
              <a:t>результатам</a:t>
            </a:r>
            <a:r>
              <a:rPr sz="2800" spc="1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отчуждения</a:t>
            </a:r>
            <a:r>
              <a:rPr sz="2800" spc="1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60" dirty="0">
                <a:solidFill>
                  <a:srgbClr val="262626"/>
                </a:solidFill>
                <a:latin typeface="Tahoma"/>
                <a:cs typeface="Tahoma"/>
              </a:rPr>
              <a:t>хранятся</a:t>
            </a:r>
            <a:endParaRPr sz="2800" dirty="0">
              <a:latin typeface="Tahoma"/>
              <a:cs typeface="Tahoma"/>
            </a:endParaRPr>
          </a:p>
          <a:p>
            <a:pPr marL="1811020" algn="just">
              <a:lnSpc>
                <a:spcPct val="100000"/>
              </a:lnSpc>
            </a:pPr>
            <a:r>
              <a:rPr sz="2800" spc="-17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5" dirty="0">
                <a:solidFill>
                  <a:srgbClr val="262626"/>
                </a:solidFill>
                <a:latin typeface="Tahoma"/>
                <a:cs typeface="Tahoma"/>
              </a:rPr>
              <a:t>личном</a:t>
            </a:r>
            <a:r>
              <a:rPr sz="28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95" dirty="0">
                <a:solidFill>
                  <a:srgbClr val="262626"/>
                </a:solidFill>
                <a:latin typeface="Tahoma"/>
                <a:cs typeface="Tahoma"/>
              </a:rPr>
              <a:t>деле</a:t>
            </a:r>
            <a:r>
              <a:rPr sz="28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05" dirty="0">
                <a:solidFill>
                  <a:srgbClr val="262626"/>
                </a:solidFill>
                <a:latin typeface="Tahoma"/>
                <a:cs typeface="Tahoma"/>
              </a:rPr>
              <a:t>подопечного.</a:t>
            </a:r>
            <a:endParaRPr sz="28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7677" y="1076705"/>
            <a:ext cx="8578850" cy="4293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8435" marR="168910" algn="ctr">
              <a:lnSpc>
                <a:spcPct val="100000"/>
              </a:lnSpc>
              <a:spcBef>
                <a:spcPts val="95"/>
              </a:spcBef>
            </a:pPr>
            <a:r>
              <a:rPr sz="2800" spc="165" dirty="0">
                <a:solidFill>
                  <a:srgbClr val="262626"/>
                </a:solidFill>
                <a:latin typeface="Tahoma"/>
                <a:cs typeface="Tahoma"/>
              </a:rPr>
              <a:t>Денежные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90" dirty="0">
                <a:solidFill>
                  <a:srgbClr val="262626"/>
                </a:solidFill>
                <a:latin typeface="Tahoma"/>
                <a:cs typeface="Tahoma"/>
              </a:rPr>
              <a:t>средства,</a:t>
            </a:r>
            <a:r>
              <a:rPr sz="28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70" dirty="0">
                <a:solidFill>
                  <a:srgbClr val="262626"/>
                </a:solidFill>
                <a:latin typeface="Tahoma"/>
                <a:cs typeface="Tahoma"/>
              </a:rPr>
              <a:t>вырученные</a:t>
            </a:r>
            <a:r>
              <a:rPr sz="28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от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04" dirty="0">
                <a:solidFill>
                  <a:srgbClr val="262626"/>
                </a:solidFill>
                <a:latin typeface="Tahoma"/>
                <a:cs typeface="Tahoma"/>
              </a:rPr>
              <a:t>продажи </a:t>
            </a:r>
            <a:r>
              <a:rPr sz="2800" spc="250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14" dirty="0">
                <a:solidFill>
                  <a:srgbClr val="262626"/>
                </a:solidFill>
                <a:latin typeface="Tahoma"/>
                <a:cs typeface="Tahoma"/>
              </a:rPr>
              <a:t>подопечного,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70" dirty="0">
                <a:solidFill>
                  <a:srgbClr val="262626"/>
                </a:solidFill>
                <a:latin typeface="Tahoma"/>
                <a:cs typeface="Tahoma"/>
              </a:rPr>
              <a:t>вносятся</a:t>
            </a:r>
            <a:r>
              <a:rPr sz="28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90" dirty="0">
                <a:solidFill>
                  <a:srgbClr val="262626"/>
                </a:solidFill>
                <a:latin typeface="Tahoma"/>
                <a:cs typeface="Tahoma"/>
              </a:rPr>
              <a:t>опекуном, </a:t>
            </a:r>
            <a:r>
              <a:rPr sz="2800" spc="155" dirty="0">
                <a:solidFill>
                  <a:srgbClr val="262626"/>
                </a:solidFill>
                <a:latin typeface="Tahoma"/>
                <a:cs typeface="Tahoma"/>
              </a:rPr>
              <a:t>попечителем</a:t>
            </a:r>
            <a:r>
              <a:rPr sz="28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-17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04" dirty="0">
                <a:solidFill>
                  <a:srgbClr val="262626"/>
                </a:solidFill>
                <a:latin typeface="Tahoma"/>
                <a:cs typeface="Tahoma"/>
              </a:rPr>
              <a:t>банк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54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8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90" dirty="0">
                <a:solidFill>
                  <a:srgbClr val="262626"/>
                </a:solidFill>
                <a:latin typeface="Tahoma"/>
                <a:cs typeface="Tahoma"/>
              </a:rPr>
              <a:t>имя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05" dirty="0">
                <a:solidFill>
                  <a:srgbClr val="262626"/>
                </a:solidFill>
                <a:latin typeface="Tahoma"/>
                <a:cs typeface="Tahoma"/>
              </a:rPr>
              <a:t>подопечного.</a:t>
            </a:r>
            <a:endParaRPr sz="2800" dirty="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  <a:spcBef>
                <a:spcPts val="3360"/>
              </a:spcBef>
            </a:pPr>
            <a:r>
              <a:rPr sz="2800" spc="170" dirty="0">
                <a:solidFill>
                  <a:srgbClr val="262626"/>
                </a:solidFill>
                <a:latin typeface="Tahoma"/>
                <a:cs typeface="Tahoma"/>
              </a:rPr>
              <a:t>Данные</a:t>
            </a:r>
            <a:r>
              <a:rPr sz="28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305" dirty="0">
                <a:solidFill>
                  <a:srgbClr val="262626"/>
                </a:solidFill>
                <a:latin typeface="Tahoma"/>
                <a:cs typeface="Tahoma"/>
              </a:rPr>
              <a:t>о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80" dirty="0">
                <a:solidFill>
                  <a:srgbClr val="262626"/>
                </a:solidFill>
                <a:latin typeface="Tahoma"/>
                <a:cs typeface="Tahoma"/>
              </a:rPr>
              <a:t>внесенной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365" dirty="0">
                <a:solidFill>
                  <a:srgbClr val="262626"/>
                </a:solidFill>
                <a:latin typeface="Tahoma"/>
                <a:cs typeface="Tahoma"/>
              </a:rPr>
              <a:t>сумме,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30" dirty="0">
                <a:solidFill>
                  <a:srgbClr val="262626"/>
                </a:solidFill>
                <a:latin typeface="Tahoma"/>
                <a:cs typeface="Tahoma"/>
              </a:rPr>
              <a:t>названии</a:t>
            </a:r>
            <a:r>
              <a:rPr sz="28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45" dirty="0" err="1">
                <a:solidFill>
                  <a:srgbClr val="262626"/>
                </a:solidFill>
                <a:latin typeface="Tahoma"/>
                <a:cs typeface="Tahoma"/>
              </a:rPr>
              <a:t>банка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800" spc="-8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800" spc="90" dirty="0">
                <a:solidFill>
                  <a:srgbClr val="262626"/>
                </a:solidFill>
                <a:latin typeface="Tahoma"/>
                <a:cs typeface="Tahoma"/>
              </a:rPr>
              <a:t>и </a:t>
            </a:r>
            <a:r>
              <a:rPr sz="2800" spc="340" dirty="0">
                <a:solidFill>
                  <a:srgbClr val="262626"/>
                </a:solidFill>
                <a:latin typeface="Tahoma"/>
                <a:cs typeface="Tahoma"/>
              </a:rPr>
              <a:t>номере</a:t>
            </a:r>
            <a:r>
              <a:rPr sz="28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5" dirty="0">
                <a:solidFill>
                  <a:srgbClr val="262626"/>
                </a:solidFill>
                <a:latin typeface="Tahoma"/>
                <a:cs typeface="Tahoma"/>
              </a:rPr>
              <a:t>текущего</a:t>
            </a:r>
            <a:r>
              <a:rPr sz="28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25" dirty="0">
                <a:solidFill>
                  <a:srgbClr val="262626"/>
                </a:solidFill>
                <a:latin typeface="Tahoma"/>
                <a:cs typeface="Tahoma"/>
              </a:rPr>
              <a:t>(расчетного)</a:t>
            </a:r>
            <a:r>
              <a:rPr sz="28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65" dirty="0">
                <a:solidFill>
                  <a:srgbClr val="262626"/>
                </a:solidFill>
                <a:latin typeface="Tahoma"/>
                <a:cs typeface="Tahoma"/>
              </a:rPr>
              <a:t>банковского </a:t>
            </a:r>
            <a:r>
              <a:rPr sz="2800" spc="150" dirty="0">
                <a:solidFill>
                  <a:srgbClr val="262626"/>
                </a:solidFill>
                <a:latin typeface="Tahoma"/>
                <a:cs typeface="Tahoma"/>
              </a:rPr>
              <a:t>счета</a:t>
            </a:r>
            <a:r>
              <a:rPr sz="28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35" dirty="0">
                <a:solidFill>
                  <a:srgbClr val="262626"/>
                </a:solidFill>
                <a:latin typeface="Tahoma"/>
                <a:cs typeface="Tahoma"/>
              </a:rPr>
              <a:t>подопечного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95" dirty="0">
                <a:solidFill>
                  <a:srgbClr val="262626"/>
                </a:solidFill>
                <a:latin typeface="Tahoma"/>
                <a:cs typeface="Tahoma"/>
              </a:rPr>
              <a:t>представляются</a:t>
            </a:r>
            <a:r>
              <a:rPr sz="2800" spc="-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90" dirty="0">
                <a:solidFill>
                  <a:srgbClr val="262626"/>
                </a:solidFill>
                <a:latin typeface="Tahoma"/>
                <a:cs typeface="Tahoma"/>
              </a:rPr>
              <a:t>опекуном, </a:t>
            </a:r>
            <a:r>
              <a:rPr sz="2800" spc="155" dirty="0">
                <a:solidFill>
                  <a:srgbClr val="262626"/>
                </a:solidFill>
                <a:latin typeface="Tahoma"/>
                <a:cs typeface="Tahoma"/>
              </a:rPr>
              <a:t>попечителем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-17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5" dirty="0">
                <a:solidFill>
                  <a:srgbClr val="262626"/>
                </a:solidFill>
                <a:latin typeface="Tahoma"/>
                <a:cs typeface="Tahoma"/>
              </a:rPr>
              <a:t>обязательном</a:t>
            </a:r>
            <a:r>
              <a:rPr sz="28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35" dirty="0">
                <a:solidFill>
                  <a:srgbClr val="262626"/>
                </a:solidFill>
                <a:latin typeface="Tahoma"/>
                <a:cs typeface="Tahoma"/>
              </a:rPr>
              <a:t>порядке</a:t>
            </a:r>
            <a:r>
              <a:rPr sz="28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-17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0" dirty="0">
                <a:solidFill>
                  <a:srgbClr val="262626"/>
                </a:solidFill>
                <a:latin typeface="Tahoma"/>
                <a:cs typeface="Tahoma"/>
              </a:rPr>
              <a:t>органы </a:t>
            </a:r>
            <a:r>
              <a:rPr sz="2800" spc="160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8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8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80" dirty="0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28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Tahoma"/>
                <a:cs typeface="Tahoma"/>
              </a:rPr>
              <a:t>для</a:t>
            </a:r>
            <a:r>
              <a:rPr sz="28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30" dirty="0">
                <a:solidFill>
                  <a:srgbClr val="262626"/>
                </a:solidFill>
                <a:latin typeface="Tahoma"/>
                <a:cs typeface="Tahoma"/>
              </a:rPr>
              <a:t>внесения</a:t>
            </a:r>
            <a:r>
              <a:rPr sz="28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-17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8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75" dirty="0">
                <a:solidFill>
                  <a:srgbClr val="262626"/>
                </a:solidFill>
                <a:latin typeface="Tahoma"/>
                <a:cs typeface="Tahoma"/>
              </a:rPr>
              <a:t>опись </a:t>
            </a:r>
            <a:r>
              <a:rPr sz="2800" spc="254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8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05" dirty="0">
                <a:solidFill>
                  <a:srgbClr val="262626"/>
                </a:solidFill>
                <a:latin typeface="Tahoma"/>
                <a:cs typeface="Tahoma"/>
              </a:rPr>
              <a:t>подопечного.</a:t>
            </a:r>
            <a:endParaRPr sz="28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38933" y="647776"/>
            <a:ext cx="9282430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b="1" spc="-245" dirty="0">
                <a:solidFill>
                  <a:srgbClr val="262626"/>
                </a:solidFill>
                <a:latin typeface="Verdana"/>
                <a:cs typeface="Verdana"/>
              </a:rPr>
              <a:t>Недееспособный</a:t>
            </a:r>
            <a:r>
              <a:rPr b="1" spc="-240" dirty="0">
                <a:solidFill>
                  <a:srgbClr val="262626"/>
                </a:solidFill>
                <a:latin typeface="Verdana"/>
                <a:cs typeface="Verdana"/>
              </a:rPr>
              <a:t> </a:t>
            </a:r>
            <a:r>
              <a:rPr spc="229" dirty="0">
                <a:solidFill>
                  <a:srgbClr val="262626"/>
                </a:solidFill>
              </a:rPr>
              <a:t>гражданин</a:t>
            </a:r>
            <a:r>
              <a:rPr spc="-114" dirty="0">
                <a:solidFill>
                  <a:srgbClr val="262626"/>
                </a:solidFill>
              </a:rPr>
              <a:t> </a:t>
            </a:r>
            <a:r>
              <a:rPr spc="270" dirty="0">
                <a:solidFill>
                  <a:srgbClr val="FF0000"/>
                </a:solidFill>
              </a:rPr>
              <a:t>не</a:t>
            </a:r>
            <a:r>
              <a:rPr spc="-105" dirty="0">
                <a:solidFill>
                  <a:srgbClr val="FF0000"/>
                </a:solidFill>
              </a:rPr>
              <a:t> </a:t>
            </a:r>
            <a:r>
              <a:rPr spc="175" dirty="0">
                <a:solidFill>
                  <a:srgbClr val="FF0000"/>
                </a:solidFill>
              </a:rPr>
              <a:t>вправе </a:t>
            </a:r>
            <a:r>
              <a:rPr spc="335" dirty="0">
                <a:solidFill>
                  <a:srgbClr val="00AF4F"/>
                </a:solidFill>
              </a:rPr>
              <a:t>своими</a:t>
            </a:r>
            <a:r>
              <a:rPr spc="-114" dirty="0">
                <a:solidFill>
                  <a:srgbClr val="00AF4F"/>
                </a:solidFill>
              </a:rPr>
              <a:t> </a:t>
            </a:r>
            <a:r>
              <a:rPr spc="170" dirty="0">
                <a:solidFill>
                  <a:srgbClr val="00AF4F"/>
                </a:solidFill>
              </a:rPr>
              <a:t>действиями</a:t>
            </a:r>
            <a:r>
              <a:rPr spc="-125" dirty="0">
                <a:solidFill>
                  <a:srgbClr val="00AF4F"/>
                </a:solidFill>
              </a:rPr>
              <a:t> </a:t>
            </a:r>
            <a:r>
              <a:rPr spc="200" dirty="0">
                <a:solidFill>
                  <a:srgbClr val="262626"/>
                </a:solidFill>
              </a:rPr>
              <a:t>приобретать</a:t>
            </a:r>
            <a:r>
              <a:rPr spc="-110" dirty="0">
                <a:solidFill>
                  <a:srgbClr val="262626"/>
                </a:solidFill>
              </a:rPr>
              <a:t> </a:t>
            </a:r>
            <a:r>
              <a:rPr spc="130" dirty="0">
                <a:solidFill>
                  <a:srgbClr val="262626"/>
                </a:solidFill>
              </a:rPr>
              <a:t>и</a:t>
            </a:r>
          </a:p>
          <a:p>
            <a:pPr marL="622300" marR="615315" algn="ctr">
              <a:lnSpc>
                <a:spcPts val="4320"/>
              </a:lnSpc>
              <a:spcBef>
                <a:spcPts val="95"/>
              </a:spcBef>
            </a:pPr>
            <a:r>
              <a:rPr spc="140" dirty="0">
                <a:solidFill>
                  <a:srgbClr val="262626"/>
                </a:solidFill>
              </a:rPr>
              <a:t>осуществлять</a:t>
            </a:r>
            <a:r>
              <a:rPr spc="-135" dirty="0">
                <a:solidFill>
                  <a:srgbClr val="262626"/>
                </a:solidFill>
              </a:rPr>
              <a:t> </a:t>
            </a:r>
            <a:r>
              <a:rPr spc="270" dirty="0">
                <a:solidFill>
                  <a:srgbClr val="262626"/>
                </a:solidFill>
              </a:rPr>
              <a:t>гражданские</a:t>
            </a:r>
            <a:r>
              <a:rPr spc="-140" dirty="0">
                <a:solidFill>
                  <a:srgbClr val="262626"/>
                </a:solidFill>
              </a:rPr>
              <a:t> </a:t>
            </a:r>
            <a:r>
              <a:rPr spc="220" dirty="0">
                <a:solidFill>
                  <a:srgbClr val="262626"/>
                </a:solidFill>
              </a:rPr>
              <a:t>права, </a:t>
            </a:r>
            <a:r>
              <a:rPr spc="165" dirty="0">
                <a:solidFill>
                  <a:srgbClr val="262626"/>
                </a:solidFill>
              </a:rPr>
              <a:t>создавать</a:t>
            </a:r>
            <a:r>
              <a:rPr spc="-125" dirty="0">
                <a:solidFill>
                  <a:srgbClr val="262626"/>
                </a:solidFill>
              </a:rPr>
              <a:t> </a:t>
            </a:r>
            <a:r>
              <a:rPr spc="-30" dirty="0">
                <a:solidFill>
                  <a:srgbClr val="262626"/>
                </a:solidFill>
              </a:rPr>
              <a:t>для</a:t>
            </a:r>
            <a:r>
              <a:rPr spc="-165" dirty="0">
                <a:solidFill>
                  <a:srgbClr val="262626"/>
                </a:solidFill>
              </a:rPr>
              <a:t> </a:t>
            </a:r>
            <a:r>
              <a:rPr spc="300" dirty="0">
                <a:solidFill>
                  <a:srgbClr val="262626"/>
                </a:solidFill>
              </a:rPr>
              <a:t>себя</a:t>
            </a:r>
            <a:r>
              <a:rPr spc="-150" dirty="0">
                <a:solidFill>
                  <a:srgbClr val="262626"/>
                </a:solidFill>
              </a:rPr>
              <a:t> </a:t>
            </a:r>
            <a:r>
              <a:rPr spc="270" dirty="0">
                <a:solidFill>
                  <a:srgbClr val="262626"/>
                </a:solidFill>
              </a:rPr>
              <a:t>гражданские </a:t>
            </a:r>
            <a:r>
              <a:rPr spc="180" dirty="0">
                <a:solidFill>
                  <a:srgbClr val="262626"/>
                </a:solidFill>
              </a:rPr>
              <a:t>обязанности</a:t>
            </a:r>
            <a:r>
              <a:rPr spc="-95" dirty="0">
                <a:solidFill>
                  <a:srgbClr val="262626"/>
                </a:solidFill>
              </a:rPr>
              <a:t> </a:t>
            </a:r>
            <a:r>
              <a:rPr spc="180" dirty="0">
                <a:solidFill>
                  <a:srgbClr val="262626"/>
                </a:solidFill>
              </a:rPr>
              <a:t>и</a:t>
            </a:r>
            <a:r>
              <a:rPr spc="-114" dirty="0">
                <a:solidFill>
                  <a:srgbClr val="262626"/>
                </a:solidFill>
              </a:rPr>
              <a:t> </a:t>
            </a:r>
            <a:r>
              <a:rPr spc="75" dirty="0">
                <a:solidFill>
                  <a:srgbClr val="262626"/>
                </a:solidFill>
              </a:rPr>
              <a:t>исполнять</a:t>
            </a:r>
            <a:r>
              <a:rPr spc="-114" dirty="0">
                <a:solidFill>
                  <a:srgbClr val="262626"/>
                </a:solidFill>
              </a:rPr>
              <a:t> </a:t>
            </a:r>
            <a:r>
              <a:rPr spc="-25" dirty="0">
                <a:solidFill>
                  <a:srgbClr val="262626"/>
                </a:solidFill>
              </a:rPr>
              <a:t>их.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253233" y="3943858"/>
            <a:ext cx="9062720" cy="17049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200" spc="190" dirty="0">
                <a:solidFill>
                  <a:srgbClr val="262626"/>
                </a:solidFill>
                <a:latin typeface="Tahoma"/>
                <a:cs typeface="Tahoma"/>
              </a:rPr>
              <a:t>Например:</a:t>
            </a:r>
            <a:r>
              <a:rPr sz="22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60" dirty="0">
                <a:solidFill>
                  <a:srgbClr val="262626"/>
                </a:solidFill>
                <a:latin typeface="Tahoma"/>
                <a:cs typeface="Tahoma"/>
              </a:rPr>
              <a:t>совершать</a:t>
            </a:r>
            <a:r>
              <a:rPr sz="22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95" dirty="0">
                <a:solidFill>
                  <a:srgbClr val="262626"/>
                </a:solidFill>
                <a:latin typeface="Tahoma"/>
                <a:cs typeface="Tahoma"/>
              </a:rPr>
              <a:t>сделки,</a:t>
            </a:r>
            <a:endParaRPr sz="2200" dirty="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</a:pPr>
            <a:r>
              <a:rPr sz="2200" spc="135" dirty="0">
                <a:solidFill>
                  <a:srgbClr val="262626"/>
                </a:solidFill>
                <a:latin typeface="Tahoma"/>
                <a:cs typeface="Tahoma"/>
              </a:rPr>
              <a:t>распоряжаться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200" dirty="0">
                <a:solidFill>
                  <a:srgbClr val="262626"/>
                </a:solidFill>
                <a:latin typeface="Tahoma"/>
                <a:cs typeface="Tahoma"/>
              </a:rPr>
              <a:t>имуществом,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включая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75" dirty="0">
                <a:solidFill>
                  <a:srgbClr val="262626"/>
                </a:solidFill>
                <a:latin typeface="Tahoma"/>
                <a:cs typeface="Tahoma"/>
              </a:rPr>
              <a:t>пенсию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2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05" dirty="0">
                <a:solidFill>
                  <a:srgbClr val="262626"/>
                </a:solidFill>
                <a:latin typeface="Tahoma"/>
                <a:cs typeface="Tahoma"/>
              </a:rPr>
              <a:t>другие</a:t>
            </a:r>
            <a:r>
              <a:rPr sz="22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262626"/>
                </a:solidFill>
                <a:latin typeface="Tahoma"/>
                <a:cs typeface="Tahoma"/>
              </a:rPr>
              <a:t>доходы, </a:t>
            </a:r>
            <a:r>
              <a:rPr sz="2200" spc="50" dirty="0">
                <a:solidFill>
                  <a:srgbClr val="262626"/>
                </a:solidFill>
                <a:latin typeface="Tahoma"/>
                <a:cs typeface="Tahoma"/>
              </a:rPr>
              <a:t>представлять</a:t>
            </a:r>
            <a:r>
              <a:rPr sz="22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45" dirty="0">
                <a:solidFill>
                  <a:srgbClr val="262626"/>
                </a:solidFill>
                <a:latin typeface="Tahoma"/>
                <a:cs typeface="Tahoma"/>
              </a:rPr>
              <a:t>свои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40" dirty="0">
                <a:solidFill>
                  <a:srgbClr val="262626"/>
                </a:solidFill>
                <a:latin typeface="Tahoma"/>
                <a:cs typeface="Tahoma"/>
              </a:rPr>
              <a:t>интересы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-13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200" dirty="0">
                <a:solidFill>
                  <a:srgbClr val="262626"/>
                </a:solidFill>
                <a:latin typeface="Tahoma"/>
                <a:cs typeface="Tahoma"/>
              </a:rPr>
              <a:t>суде</a:t>
            </a:r>
            <a:r>
              <a:rPr sz="22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262626"/>
                </a:solidFill>
                <a:latin typeface="Tahoma"/>
                <a:cs typeface="Tahoma"/>
              </a:rPr>
              <a:t>других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55" dirty="0" err="1">
                <a:solidFill>
                  <a:srgbClr val="262626"/>
                </a:solidFill>
                <a:latin typeface="Tahoma"/>
                <a:cs typeface="Tahoma"/>
              </a:rPr>
              <a:t>органах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200" spc="-6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200" spc="6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lang="ru-RU" sz="2200" dirty="0">
                <a:latin typeface="Tahoma"/>
                <a:cs typeface="Tahoma"/>
              </a:rPr>
              <a:t> </a:t>
            </a:r>
            <a:r>
              <a:rPr sz="2200" spc="80" dirty="0" err="1">
                <a:solidFill>
                  <a:srgbClr val="262626"/>
                </a:solidFill>
                <a:latin typeface="Tahoma"/>
                <a:cs typeface="Tahoma"/>
              </a:rPr>
              <a:t>организациях</a:t>
            </a:r>
            <a:r>
              <a:rPr sz="2200" spc="80" dirty="0">
                <a:solidFill>
                  <a:srgbClr val="262626"/>
                </a:solidFill>
                <a:latin typeface="Tahoma"/>
                <a:cs typeface="Tahoma"/>
              </a:rPr>
              <a:t>,</a:t>
            </a:r>
            <a:r>
              <a:rPr lang="ru-RU" sz="2200" dirty="0">
                <a:latin typeface="Tahoma"/>
                <a:cs typeface="Tahoma"/>
              </a:rPr>
              <a:t> </a:t>
            </a:r>
            <a:r>
              <a:rPr sz="2200" dirty="0" err="1">
                <a:solidFill>
                  <a:srgbClr val="262626"/>
                </a:solidFill>
                <a:latin typeface="Tahoma"/>
                <a:cs typeface="Tahoma"/>
              </a:rPr>
              <a:t>вступать</a:t>
            </a:r>
            <a:r>
              <a:rPr sz="2200" spc="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-13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200" spc="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60" dirty="0">
                <a:solidFill>
                  <a:srgbClr val="262626"/>
                </a:solidFill>
                <a:latin typeface="Tahoma"/>
                <a:cs typeface="Tahoma"/>
              </a:rPr>
              <a:t>брак,</a:t>
            </a:r>
            <a:r>
              <a:rPr sz="2200" spc="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участвовать</a:t>
            </a:r>
            <a:r>
              <a:rPr sz="2200" spc="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-13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200" spc="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20" dirty="0" err="1">
                <a:solidFill>
                  <a:srgbClr val="262626"/>
                </a:solidFill>
                <a:latin typeface="Tahoma"/>
                <a:cs typeface="Tahoma"/>
              </a:rPr>
              <a:t>выборах</a:t>
            </a:r>
            <a:r>
              <a:rPr sz="2200" spc="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200" spc="1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200" spc="11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200" spc="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200" dirty="0">
                <a:solidFill>
                  <a:srgbClr val="262626"/>
                </a:solidFill>
                <a:latin typeface="Tahoma"/>
                <a:cs typeface="Tahoma"/>
              </a:rPr>
              <a:t>многое</a:t>
            </a:r>
            <a:r>
              <a:rPr sz="2200" spc="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95" dirty="0">
                <a:solidFill>
                  <a:srgbClr val="262626"/>
                </a:solidFill>
                <a:latin typeface="Tahoma"/>
                <a:cs typeface="Tahoma"/>
              </a:rPr>
              <a:t>другое.</a:t>
            </a:r>
            <a:endParaRPr sz="22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2250" y="1136141"/>
            <a:ext cx="8572500" cy="39530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3200" spc="185" dirty="0">
                <a:solidFill>
                  <a:srgbClr val="262626"/>
                </a:solidFill>
                <a:latin typeface="Tahoma"/>
                <a:cs typeface="Tahoma"/>
              </a:rPr>
              <a:t>При</a:t>
            </a:r>
            <a:r>
              <a:rPr sz="32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85" dirty="0">
                <a:solidFill>
                  <a:srgbClr val="262626"/>
                </a:solidFill>
                <a:latin typeface="Tahoma"/>
                <a:cs typeface="Tahoma"/>
              </a:rPr>
              <a:t>продаже</a:t>
            </a:r>
            <a:r>
              <a:rPr sz="3200" spc="-1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29" dirty="0">
                <a:solidFill>
                  <a:srgbClr val="262626"/>
                </a:solidFill>
                <a:latin typeface="Tahoma"/>
                <a:cs typeface="Tahoma"/>
              </a:rPr>
              <a:t>опекуном,</a:t>
            </a:r>
            <a:r>
              <a:rPr sz="3200" spc="-1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95" dirty="0" err="1">
                <a:solidFill>
                  <a:srgbClr val="262626"/>
                </a:solidFill>
                <a:latin typeface="Tahoma"/>
                <a:cs typeface="Tahoma"/>
              </a:rPr>
              <a:t>попечителем</a:t>
            </a:r>
            <a:r>
              <a:rPr sz="3200" spc="-1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3200" spc="-14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3200" spc="200" dirty="0" err="1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3200" spc="2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95" dirty="0">
                <a:solidFill>
                  <a:srgbClr val="262626"/>
                </a:solidFill>
                <a:latin typeface="Tahoma"/>
                <a:cs typeface="Tahoma"/>
              </a:rPr>
              <a:t>разрешению</a:t>
            </a:r>
            <a:r>
              <a:rPr sz="3200" spc="-1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75" dirty="0">
                <a:solidFill>
                  <a:srgbClr val="262626"/>
                </a:solidFill>
                <a:latin typeface="Tahoma"/>
                <a:cs typeface="Tahoma"/>
              </a:rPr>
              <a:t>органа</a:t>
            </a:r>
            <a:r>
              <a:rPr sz="32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00" dirty="0" err="1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32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3200" spc="-10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3200" spc="11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lang="ru-RU" sz="3200" dirty="0">
                <a:latin typeface="Tahoma"/>
                <a:cs typeface="Tahoma"/>
              </a:rPr>
              <a:t> </a:t>
            </a:r>
            <a:r>
              <a:rPr sz="3200" spc="100" dirty="0" err="1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3200" spc="-1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25" dirty="0">
                <a:solidFill>
                  <a:srgbClr val="262626"/>
                </a:solidFill>
                <a:latin typeface="Tahoma"/>
                <a:cs typeface="Tahoma"/>
              </a:rPr>
              <a:t>носильных</a:t>
            </a:r>
            <a:r>
              <a:rPr sz="32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10" dirty="0">
                <a:solidFill>
                  <a:srgbClr val="262626"/>
                </a:solidFill>
                <a:latin typeface="Tahoma"/>
                <a:cs typeface="Tahoma"/>
              </a:rPr>
              <a:t>вещей, </a:t>
            </a:r>
            <a:r>
              <a:rPr sz="3200" spc="340" dirty="0">
                <a:solidFill>
                  <a:srgbClr val="262626"/>
                </a:solidFill>
                <a:latin typeface="Tahoma"/>
                <a:cs typeface="Tahoma"/>
              </a:rPr>
              <a:t>мебели</a:t>
            </a:r>
            <a:r>
              <a:rPr sz="3200" spc="-1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6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32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40" dirty="0">
                <a:solidFill>
                  <a:srgbClr val="262626"/>
                </a:solidFill>
                <a:latin typeface="Tahoma"/>
                <a:cs typeface="Tahoma"/>
              </a:rPr>
              <a:t>другого</a:t>
            </a:r>
            <a:r>
              <a:rPr sz="3200" spc="-1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90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endParaRPr sz="3200" dirty="0">
              <a:latin typeface="Tahoma"/>
              <a:cs typeface="Tahoma"/>
            </a:endParaRPr>
          </a:p>
          <a:p>
            <a:pPr marL="695325" marR="688340" algn="ctr">
              <a:lnSpc>
                <a:spcPct val="100000"/>
              </a:lnSpc>
            </a:pPr>
            <a:r>
              <a:rPr sz="3200" spc="160" dirty="0">
                <a:solidFill>
                  <a:srgbClr val="262626"/>
                </a:solidFill>
                <a:latin typeface="Tahoma"/>
                <a:cs typeface="Tahoma"/>
              </a:rPr>
              <a:t>подопечного</a:t>
            </a:r>
            <a:r>
              <a:rPr sz="3200" spc="-1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55" dirty="0">
                <a:solidFill>
                  <a:srgbClr val="262626"/>
                </a:solidFill>
                <a:latin typeface="Tahoma"/>
                <a:cs typeface="Tahoma"/>
              </a:rPr>
              <a:t>копии</a:t>
            </a:r>
            <a:r>
              <a:rPr sz="32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90" dirty="0">
                <a:solidFill>
                  <a:srgbClr val="262626"/>
                </a:solidFill>
                <a:latin typeface="Tahoma"/>
                <a:cs typeface="Tahoma"/>
              </a:rPr>
              <a:t>товарных</a:t>
            </a:r>
            <a:r>
              <a:rPr sz="3200" spc="-1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40" dirty="0">
                <a:solidFill>
                  <a:srgbClr val="262626"/>
                </a:solidFill>
                <a:latin typeface="Tahoma"/>
                <a:cs typeface="Tahoma"/>
              </a:rPr>
              <a:t>чеков </a:t>
            </a:r>
            <a:r>
              <a:rPr sz="3200" spc="120" dirty="0">
                <a:solidFill>
                  <a:srgbClr val="262626"/>
                </a:solidFill>
                <a:latin typeface="Tahoma"/>
                <a:cs typeface="Tahoma"/>
              </a:rPr>
              <a:t>представляются</a:t>
            </a:r>
            <a:r>
              <a:rPr sz="32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-19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32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90" dirty="0">
                <a:solidFill>
                  <a:srgbClr val="262626"/>
                </a:solidFill>
                <a:latin typeface="Tahoma"/>
                <a:cs typeface="Tahoma"/>
              </a:rPr>
              <a:t>органы</a:t>
            </a:r>
            <a:r>
              <a:rPr sz="32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00" dirty="0" err="1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32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3200" spc="-10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3200" spc="11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lang="ru-RU" sz="3200" dirty="0">
                <a:latin typeface="Tahoma"/>
                <a:cs typeface="Tahoma"/>
              </a:rPr>
              <a:t> </a:t>
            </a:r>
            <a:r>
              <a:rPr sz="3200" spc="100" dirty="0" err="1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3200" spc="-1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-20" dirty="0">
                <a:solidFill>
                  <a:srgbClr val="262626"/>
                </a:solidFill>
                <a:latin typeface="Tahoma"/>
                <a:cs typeface="Tahoma"/>
              </a:rPr>
              <a:t>для</a:t>
            </a:r>
            <a:r>
              <a:rPr sz="32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60" dirty="0" err="1">
                <a:solidFill>
                  <a:srgbClr val="262626"/>
                </a:solidFill>
                <a:latin typeface="Tahoma"/>
                <a:cs typeface="Tahoma"/>
              </a:rPr>
              <a:t>хранения</a:t>
            </a:r>
            <a:r>
              <a:rPr sz="3200" spc="-1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3200" spc="-13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3200" spc="-19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3200" spc="-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75" dirty="0">
                <a:solidFill>
                  <a:srgbClr val="262626"/>
                </a:solidFill>
                <a:latin typeface="Tahoma"/>
                <a:cs typeface="Tahoma"/>
              </a:rPr>
              <a:t>личном </a:t>
            </a:r>
            <a:r>
              <a:rPr sz="3200" spc="225" dirty="0">
                <a:solidFill>
                  <a:srgbClr val="262626"/>
                </a:solidFill>
                <a:latin typeface="Tahoma"/>
                <a:cs typeface="Tahoma"/>
              </a:rPr>
              <a:t>деле</a:t>
            </a:r>
            <a:r>
              <a:rPr sz="3200" spc="-1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30" dirty="0">
                <a:solidFill>
                  <a:srgbClr val="262626"/>
                </a:solidFill>
                <a:latin typeface="Tahoma"/>
                <a:cs typeface="Tahoma"/>
              </a:rPr>
              <a:t>подопечного.</a:t>
            </a:r>
            <a:endParaRPr sz="32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04338" y="956309"/>
            <a:ext cx="8691880" cy="5147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6220" marR="233679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4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тех</a:t>
            </a:r>
            <a:r>
              <a:rPr sz="24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случаях,</a:t>
            </a:r>
            <a:r>
              <a:rPr sz="24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14" dirty="0">
                <a:solidFill>
                  <a:srgbClr val="262626"/>
                </a:solidFill>
                <a:latin typeface="Tahoma"/>
                <a:cs typeface="Tahoma"/>
              </a:rPr>
              <a:t>когда</a:t>
            </a:r>
            <a:r>
              <a:rPr sz="24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95" dirty="0">
                <a:solidFill>
                  <a:srgbClr val="262626"/>
                </a:solidFill>
                <a:latin typeface="Tahoma"/>
                <a:cs typeface="Tahoma"/>
              </a:rPr>
              <a:t>опекуну,</a:t>
            </a:r>
            <a:r>
              <a:rPr sz="24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85" dirty="0">
                <a:solidFill>
                  <a:srgbClr val="262626"/>
                </a:solidFill>
                <a:latin typeface="Tahoma"/>
                <a:cs typeface="Tahoma"/>
              </a:rPr>
              <a:t>попечителю</a:t>
            </a:r>
            <a:r>
              <a:rPr sz="24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29" dirty="0">
                <a:solidFill>
                  <a:srgbClr val="262626"/>
                </a:solidFill>
                <a:latin typeface="Tahoma"/>
                <a:cs typeface="Tahoma"/>
              </a:rPr>
              <a:t>разрешено </a:t>
            </a:r>
            <a:r>
              <a:rPr sz="2400" spc="150" dirty="0">
                <a:solidFill>
                  <a:srgbClr val="262626"/>
                </a:solidFill>
                <a:latin typeface="Tahoma"/>
                <a:cs typeface="Tahoma"/>
              </a:rPr>
              <a:t>расходовать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60" dirty="0">
                <a:solidFill>
                  <a:srgbClr val="262626"/>
                </a:solidFill>
                <a:latin typeface="Tahoma"/>
                <a:cs typeface="Tahoma"/>
              </a:rPr>
              <a:t>средства,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60" dirty="0">
                <a:solidFill>
                  <a:srgbClr val="262626"/>
                </a:solidFill>
                <a:latin typeface="Tahoma"/>
                <a:cs typeface="Tahoma"/>
              </a:rPr>
              <a:t>вырученные</a:t>
            </a:r>
            <a:r>
              <a:rPr sz="24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от</a:t>
            </a:r>
            <a:r>
              <a:rPr sz="24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75" dirty="0">
                <a:solidFill>
                  <a:srgbClr val="262626"/>
                </a:solidFill>
                <a:latin typeface="Tahoma"/>
                <a:cs typeface="Tahoma"/>
              </a:rPr>
              <a:t>продажи</a:t>
            </a:r>
            <a:endParaRPr sz="2400">
              <a:latin typeface="Tahoma"/>
              <a:cs typeface="Tahoma"/>
            </a:endParaRPr>
          </a:p>
          <a:p>
            <a:pPr marL="280670" marR="271780" indent="-5080" algn="ctr">
              <a:lnSpc>
                <a:spcPct val="100000"/>
              </a:lnSpc>
            </a:pPr>
            <a:r>
              <a:rPr sz="2400" spc="220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05" dirty="0">
                <a:solidFill>
                  <a:srgbClr val="262626"/>
                </a:solidFill>
                <a:latin typeface="Tahoma"/>
                <a:cs typeface="Tahoma"/>
              </a:rPr>
              <a:t>подопечного,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15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80" dirty="0">
                <a:solidFill>
                  <a:srgbClr val="262626"/>
                </a:solidFill>
                <a:latin typeface="Tahoma"/>
                <a:cs typeface="Tahoma"/>
              </a:rPr>
              <a:t>приобретение</a:t>
            </a:r>
            <a:r>
              <a:rPr sz="24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90" dirty="0">
                <a:solidFill>
                  <a:srgbClr val="262626"/>
                </a:solidFill>
                <a:latin typeface="Tahoma"/>
                <a:cs typeface="Tahoma"/>
              </a:rPr>
              <a:t>другого </a:t>
            </a:r>
            <a:r>
              <a:rPr sz="2400" spc="110" dirty="0">
                <a:solidFill>
                  <a:srgbClr val="262626"/>
                </a:solidFill>
                <a:latin typeface="Tahoma"/>
                <a:cs typeface="Tahoma"/>
              </a:rPr>
              <a:t>вида</a:t>
            </a:r>
            <a:r>
              <a:rPr sz="24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20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95" dirty="0">
                <a:solidFill>
                  <a:srgbClr val="262626"/>
                </a:solidFill>
                <a:latin typeface="Tahoma"/>
                <a:cs typeface="Tahoma"/>
              </a:rPr>
              <a:t>(покупка</a:t>
            </a:r>
            <a:r>
              <a:rPr sz="24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95" dirty="0">
                <a:solidFill>
                  <a:srgbClr val="262626"/>
                </a:solidFill>
                <a:latin typeface="Tahoma"/>
                <a:cs typeface="Tahoma"/>
              </a:rPr>
              <a:t>жилого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90" dirty="0">
                <a:solidFill>
                  <a:srgbClr val="262626"/>
                </a:solidFill>
                <a:latin typeface="Tahoma"/>
                <a:cs typeface="Tahoma"/>
              </a:rPr>
              <a:t>помещения,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60" dirty="0">
                <a:solidFill>
                  <a:srgbClr val="262626"/>
                </a:solidFill>
                <a:latin typeface="Tahoma"/>
                <a:cs typeface="Tahoma"/>
              </a:rPr>
              <a:t>дачи, </a:t>
            </a:r>
            <a:r>
              <a:rPr sz="2400" spc="95" dirty="0">
                <a:solidFill>
                  <a:srgbClr val="262626"/>
                </a:solidFill>
                <a:latin typeface="Tahoma"/>
                <a:cs typeface="Tahoma"/>
              </a:rPr>
              <a:t>вступление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16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60" dirty="0">
                <a:solidFill>
                  <a:srgbClr val="262626"/>
                </a:solidFill>
                <a:latin typeface="Tahoma"/>
                <a:cs typeface="Tahoma"/>
              </a:rPr>
              <a:t>организацию</a:t>
            </a:r>
            <a:r>
              <a:rPr sz="24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30" dirty="0">
                <a:solidFill>
                  <a:srgbClr val="262626"/>
                </a:solidFill>
                <a:latin typeface="Tahoma"/>
                <a:cs typeface="Tahoma"/>
              </a:rPr>
              <a:t>застройщиков,</a:t>
            </a:r>
            <a:endParaRPr sz="2400">
              <a:latin typeface="Tahoma"/>
              <a:cs typeface="Tahoma"/>
            </a:endParaRPr>
          </a:p>
          <a:p>
            <a:pPr marL="12065" marR="5080" algn="ctr">
              <a:lnSpc>
                <a:spcPct val="100000"/>
              </a:lnSpc>
            </a:pPr>
            <a:r>
              <a:rPr sz="2400" spc="180" dirty="0">
                <a:solidFill>
                  <a:srgbClr val="262626"/>
                </a:solidFill>
                <a:latin typeface="Tahoma"/>
                <a:cs typeface="Tahoma"/>
              </a:rPr>
              <a:t>приобретение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00" dirty="0">
                <a:solidFill>
                  <a:srgbClr val="262626"/>
                </a:solidFill>
                <a:latin typeface="Tahoma"/>
                <a:cs typeface="Tahoma"/>
              </a:rPr>
              <a:t>музыкального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50" dirty="0">
                <a:solidFill>
                  <a:srgbClr val="262626"/>
                </a:solidFill>
                <a:latin typeface="Tahoma"/>
                <a:cs typeface="Tahoma"/>
              </a:rPr>
              <a:t>инструмента,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65" dirty="0">
                <a:solidFill>
                  <a:srgbClr val="262626"/>
                </a:solidFill>
                <a:latin typeface="Tahoma"/>
                <a:cs typeface="Tahoma"/>
              </a:rPr>
              <a:t>скота</a:t>
            </a:r>
            <a:r>
              <a:rPr sz="24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Tahoma"/>
                <a:cs typeface="Tahoma"/>
              </a:rPr>
              <a:t>др.), </a:t>
            </a:r>
            <a:r>
              <a:rPr sz="2400" spc="95" dirty="0">
                <a:solidFill>
                  <a:srgbClr val="262626"/>
                </a:solidFill>
                <a:latin typeface="Tahoma"/>
                <a:cs typeface="Tahoma"/>
              </a:rPr>
              <a:t>опекуну,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85" dirty="0">
                <a:solidFill>
                  <a:srgbClr val="262626"/>
                </a:solidFill>
                <a:latin typeface="Tahoma"/>
                <a:cs typeface="Tahoma"/>
              </a:rPr>
              <a:t>попечителю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16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обязательном</a:t>
            </a:r>
            <a:r>
              <a:rPr sz="24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05" dirty="0">
                <a:solidFill>
                  <a:srgbClr val="262626"/>
                </a:solidFill>
                <a:latin typeface="Tahoma"/>
                <a:cs typeface="Tahoma"/>
              </a:rPr>
              <a:t>порядке</a:t>
            </a:r>
            <a:endParaRPr sz="24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2400" spc="225" dirty="0">
                <a:solidFill>
                  <a:srgbClr val="262626"/>
                </a:solidFill>
                <a:latin typeface="Tahoma"/>
                <a:cs typeface="Tahoma"/>
              </a:rPr>
              <a:t>необходимо</a:t>
            </a:r>
            <a:r>
              <a:rPr sz="24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95" dirty="0">
                <a:solidFill>
                  <a:srgbClr val="262626"/>
                </a:solidFill>
                <a:latin typeface="Tahoma"/>
                <a:cs typeface="Tahoma"/>
              </a:rPr>
              <a:t>представить</a:t>
            </a:r>
            <a:r>
              <a:rPr sz="24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40" dirty="0">
                <a:solidFill>
                  <a:srgbClr val="262626"/>
                </a:solidFill>
                <a:latin typeface="Tahoma"/>
                <a:cs typeface="Tahoma"/>
              </a:rPr>
              <a:t>данные</a:t>
            </a:r>
            <a:r>
              <a:rPr sz="24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70" dirty="0">
                <a:solidFill>
                  <a:srgbClr val="262626"/>
                </a:solidFill>
                <a:latin typeface="Tahoma"/>
                <a:cs typeface="Tahoma"/>
              </a:rPr>
              <a:t>о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90" dirty="0">
                <a:solidFill>
                  <a:srgbClr val="262626"/>
                </a:solidFill>
                <a:latin typeface="Tahoma"/>
                <a:cs typeface="Tahoma"/>
              </a:rPr>
              <a:t>приобретенном</a:t>
            </a:r>
            <a:endParaRPr sz="2400">
              <a:latin typeface="Tahoma"/>
              <a:cs typeface="Tahoma"/>
            </a:endParaRPr>
          </a:p>
          <a:p>
            <a:pPr marL="687705" marR="684530" algn="ctr">
              <a:lnSpc>
                <a:spcPct val="100000"/>
              </a:lnSpc>
              <a:spcBef>
                <a:spcPts val="5"/>
              </a:spcBef>
            </a:pPr>
            <a:r>
              <a:rPr sz="2400" spc="210" dirty="0">
                <a:solidFill>
                  <a:srgbClr val="262626"/>
                </a:solidFill>
                <a:latin typeface="Tahoma"/>
                <a:cs typeface="Tahoma"/>
              </a:rPr>
              <a:t>имуществе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16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70" dirty="0">
                <a:solidFill>
                  <a:srgbClr val="262626"/>
                </a:solidFill>
                <a:latin typeface="Tahoma"/>
                <a:cs typeface="Tahoma"/>
              </a:rPr>
              <a:t>орган</a:t>
            </a:r>
            <a:r>
              <a:rPr sz="24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50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4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75" dirty="0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25" dirty="0">
                <a:solidFill>
                  <a:srgbClr val="262626"/>
                </a:solidFill>
                <a:latin typeface="Tahoma"/>
                <a:cs typeface="Tahoma"/>
              </a:rPr>
              <a:t>для </a:t>
            </a:r>
            <a:r>
              <a:rPr sz="2400" spc="110" dirty="0">
                <a:solidFill>
                  <a:srgbClr val="262626"/>
                </a:solidFill>
                <a:latin typeface="Tahoma"/>
                <a:cs typeface="Tahoma"/>
              </a:rPr>
              <a:t>внесения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16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65" dirty="0">
                <a:solidFill>
                  <a:srgbClr val="262626"/>
                </a:solidFill>
                <a:latin typeface="Tahoma"/>
                <a:cs typeface="Tahoma"/>
              </a:rPr>
              <a:t>опись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20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95" dirty="0">
                <a:solidFill>
                  <a:srgbClr val="262626"/>
                </a:solidFill>
                <a:latin typeface="Tahoma"/>
                <a:cs typeface="Tahoma"/>
              </a:rPr>
              <a:t>подопечного.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860"/>
              </a:spcBef>
            </a:pPr>
            <a:endParaRPr sz="2400">
              <a:latin typeface="Tahoma"/>
              <a:cs typeface="Tahoma"/>
            </a:endParaRPr>
          </a:p>
          <a:p>
            <a:pPr marL="641985" marR="638175" algn="ctr">
              <a:lnSpc>
                <a:spcPct val="100000"/>
              </a:lnSpc>
              <a:spcBef>
                <a:spcPts val="5"/>
              </a:spcBef>
            </a:pP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Опекун,</a:t>
            </a:r>
            <a:r>
              <a:rPr sz="24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60" dirty="0">
                <a:solidFill>
                  <a:srgbClr val="262626"/>
                </a:solidFill>
                <a:latin typeface="Tahoma"/>
                <a:cs typeface="Tahoma"/>
              </a:rPr>
              <a:t>попечитель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85" dirty="0">
                <a:solidFill>
                  <a:srgbClr val="262626"/>
                </a:solidFill>
                <a:latin typeface="Tahoma"/>
                <a:cs typeface="Tahoma"/>
              </a:rPr>
              <a:t>принимает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70" dirty="0">
                <a:solidFill>
                  <a:srgbClr val="262626"/>
                </a:solidFill>
                <a:latin typeface="Tahoma"/>
                <a:cs typeface="Tahoma"/>
              </a:rPr>
              <a:t>приобретенное </a:t>
            </a:r>
            <a:r>
              <a:rPr sz="2400" spc="210" dirty="0">
                <a:solidFill>
                  <a:srgbClr val="262626"/>
                </a:solidFill>
                <a:latin typeface="Tahoma"/>
                <a:cs typeface="Tahoma"/>
              </a:rPr>
              <a:t>имущество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15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4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85" dirty="0">
                <a:solidFill>
                  <a:srgbClr val="262626"/>
                </a:solidFill>
                <a:latin typeface="Tahoma"/>
                <a:cs typeface="Tahoma"/>
              </a:rPr>
              <a:t>хранение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4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14" dirty="0">
                <a:solidFill>
                  <a:srgbClr val="262626"/>
                </a:solidFill>
                <a:latin typeface="Tahoma"/>
                <a:cs typeface="Tahoma"/>
              </a:rPr>
              <a:t>управление.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2600" y="1136141"/>
            <a:ext cx="10363200" cy="39530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83615" marR="974090" indent="344170" algn="ctr">
              <a:lnSpc>
                <a:spcPct val="100000"/>
              </a:lnSpc>
              <a:spcBef>
                <a:spcPts val="105"/>
              </a:spcBef>
            </a:pPr>
            <a:r>
              <a:rPr sz="3200" spc="225" dirty="0">
                <a:solidFill>
                  <a:srgbClr val="FF0000"/>
                </a:solidFill>
                <a:latin typeface="Tahoma"/>
                <a:cs typeface="Tahoma"/>
              </a:rPr>
              <a:t>Внимание!</a:t>
            </a:r>
            <a:r>
              <a:rPr sz="3200" spc="-1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3200" spc="-1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15" dirty="0">
                <a:solidFill>
                  <a:srgbClr val="262626"/>
                </a:solidFill>
                <a:latin typeface="Tahoma"/>
                <a:cs typeface="Tahoma"/>
              </a:rPr>
              <a:t>случае</a:t>
            </a:r>
            <a:r>
              <a:rPr sz="3200" spc="-1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35" dirty="0">
                <a:solidFill>
                  <a:srgbClr val="262626"/>
                </a:solidFill>
                <a:latin typeface="Tahoma"/>
                <a:cs typeface="Tahoma"/>
              </a:rPr>
              <a:t>раздела </a:t>
            </a:r>
            <a:r>
              <a:rPr sz="3200" spc="195" dirty="0">
                <a:solidFill>
                  <a:srgbClr val="262626"/>
                </a:solidFill>
                <a:latin typeface="Tahoma"/>
                <a:cs typeface="Tahoma"/>
              </a:rPr>
              <a:t>наследственного</a:t>
            </a:r>
            <a:r>
              <a:rPr sz="3200" spc="-1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300" dirty="0" err="1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32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3200" spc="-10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3200" spc="200" dirty="0" err="1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lang="ru-RU" sz="3200" dirty="0">
                <a:latin typeface="Tahoma"/>
                <a:cs typeface="Tahoma"/>
              </a:rPr>
              <a:t> </a:t>
            </a:r>
            <a:r>
              <a:rPr sz="3200" spc="254" dirty="0" err="1">
                <a:solidFill>
                  <a:srgbClr val="262626"/>
                </a:solidFill>
                <a:latin typeface="Tahoma"/>
                <a:cs typeface="Tahoma"/>
              </a:rPr>
              <a:t>соглашению</a:t>
            </a:r>
            <a:r>
              <a:rPr sz="3200" spc="-1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95" dirty="0" err="1">
                <a:solidFill>
                  <a:srgbClr val="262626"/>
                </a:solidFill>
                <a:latin typeface="Tahoma"/>
                <a:cs typeface="Tahoma"/>
              </a:rPr>
              <a:t>между</a:t>
            </a:r>
            <a:r>
              <a:rPr lang="ru-RU" sz="32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54" dirty="0" err="1">
                <a:solidFill>
                  <a:srgbClr val="262626"/>
                </a:solidFill>
                <a:latin typeface="Tahoma"/>
                <a:cs typeface="Tahoma"/>
              </a:rPr>
              <a:t>наследниками</a:t>
            </a:r>
            <a:r>
              <a:rPr sz="3200" spc="254" dirty="0">
                <a:solidFill>
                  <a:srgbClr val="262626"/>
                </a:solidFill>
                <a:latin typeface="Tahoma"/>
                <a:cs typeface="Tahoma"/>
              </a:rPr>
              <a:t>,</a:t>
            </a:r>
            <a:r>
              <a:rPr sz="32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3200" spc="-12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3200" spc="260" dirty="0" err="1">
                <a:solidFill>
                  <a:srgbClr val="262626"/>
                </a:solidFill>
                <a:latin typeface="Tahoma"/>
                <a:cs typeface="Tahoma"/>
              </a:rPr>
              <a:t>если</a:t>
            </a:r>
            <a:r>
              <a:rPr sz="3200" spc="2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340" dirty="0">
                <a:solidFill>
                  <a:srgbClr val="262626"/>
                </a:solidFill>
                <a:latin typeface="Tahoma"/>
                <a:cs typeface="Tahoma"/>
              </a:rPr>
              <a:t>среди</a:t>
            </a:r>
            <a:r>
              <a:rPr sz="3200" spc="-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95" dirty="0">
                <a:solidFill>
                  <a:srgbClr val="262626"/>
                </a:solidFill>
                <a:latin typeface="Tahoma"/>
                <a:cs typeface="Tahoma"/>
              </a:rPr>
              <a:t>наследников</a:t>
            </a:r>
            <a:r>
              <a:rPr sz="3200" spc="-1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20" dirty="0">
                <a:solidFill>
                  <a:srgbClr val="262626"/>
                </a:solidFill>
                <a:latin typeface="Tahoma"/>
                <a:cs typeface="Tahoma"/>
              </a:rPr>
              <a:t>имеются</a:t>
            </a:r>
            <a:r>
              <a:rPr sz="3200" spc="-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40" dirty="0">
                <a:solidFill>
                  <a:srgbClr val="262626"/>
                </a:solidFill>
                <a:latin typeface="Tahoma"/>
                <a:cs typeface="Tahoma"/>
              </a:rPr>
              <a:t>лица,</a:t>
            </a:r>
            <a:endParaRPr sz="3200" dirty="0">
              <a:latin typeface="Tahoma"/>
              <a:cs typeface="Tahoma"/>
            </a:endParaRPr>
          </a:p>
          <a:p>
            <a:pPr marL="239395" marR="222885" algn="ctr">
              <a:lnSpc>
                <a:spcPct val="100000"/>
              </a:lnSpc>
            </a:pPr>
            <a:r>
              <a:rPr sz="3200" spc="245" dirty="0">
                <a:solidFill>
                  <a:srgbClr val="262626"/>
                </a:solidFill>
                <a:latin typeface="Tahoma"/>
                <a:cs typeface="Tahoma"/>
              </a:rPr>
              <a:t>нуждающиеся</a:t>
            </a:r>
            <a:r>
              <a:rPr sz="3200" spc="-1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-19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32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90" dirty="0">
                <a:solidFill>
                  <a:srgbClr val="262626"/>
                </a:solidFill>
                <a:latin typeface="Tahoma"/>
                <a:cs typeface="Tahoma"/>
              </a:rPr>
              <a:t>опеке,</a:t>
            </a:r>
            <a:r>
              <a:rPr sz="3200" spc="-1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70" dirty="0">
                <a:solidFill>
                  <a:srgbClr val="262626"/>
                </a:solidFill>
                <a:latin typeface="Tahoma"/>
                <a:cs typeface="Tahoma"/>
              </a:rPr>
              <a:t>попечительстве, </a:t>
            </a:r>
            <a:r>
              <a:rPr sz="3200" spc="215" dirty="0">
                <a:solidFill>
                  <a:srgbClr val="262626"/>
                </a:solidFill>
                <a:latin typeface="Tahoma"/>
                <a:cs typeface="Tahoma"/>
              </a:rPr>
              <a:t>раздел</a:t>
            </a:r>
            <a:r>
              <a:rPr sz="32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75" dirty="0" err="1">
                <a:solidFill>
                  <a:srgbClr val="262626"/>
                </a:solidFill>
                <a:latin typeface="Tahoma"/>
                <a:cs typeface="Tahoma"/>
              </a:rPr>
              <a:t>указанного</a:t>
            </a:r>
            <a:r>
              <a:rPr sz="32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85" dirty="0" err="1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lang="ru-RU" sz="3200" dirty="0">
                <a:latin typeface="Tahoma"/>
                <a:cs typeface="Tahoma"/>
              </a:rPr>
              <a:t> </a:t>
            </a:r>
            <a:r>
              <a:rPr sz="3200" spc="120" dirty="0" err="1">
                <a:solidFill>
                  <a:srgbClr val="262626"/>
                </a:solidFill>
                <a:latin typeface="Tahoma"/>
                <a:cs typeface="Tahoma"/>
              </a:rPr>
              <a:t>производится</a:t>
            </a:r>
            <a:r>
              <a:rPr sz="3200" spc="-1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3200" spc="-11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3200" spc="590" dirty="0">
                <a:solidFill>
                  <a:srgbClr val="262626"/>
                </a:solidFill>
                <a:latin typeface="Tahoma"/>
                <a:cs typeface="Tahoma"/>
              </a:rPr>
              <a:t>с</a:t>
            </a:r>
            <a:r>
              <a:rPr sz="32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30" dirty="0">
                <a:solidFill>
                  <a:srgbClr val="262626"/>
                </a:solidFill>
                <a:latin typeface="Tahoma"/>
                <a:cs typeface="Tahoma"/>
              </a:rPr>
              <a:t>обязательным</a:t>
            </a:r>
            <a:r>
              <a:rPr sz="3200" spc="-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25" dirty="0">
                <a:solidFill>
                  <a:srgbClr val="262626"/>
                </a:solidFill>
                <a:latin typeface="Tahoma"/>
                <a:cs typeface="Tahoma"/>
              </a:rPr>
              <a:t>участием </a:t>
            </a:r>
            <a:r>
              <a:rPr sz="3200" spc="280" dirty="0">
                <a:solidFill>
                  <a:srgbClr val="262626"/>
                </a:solidFill>
                <a:latin typeface="Tahoma"/>
                <a:cs typeface="Tahoma"/>
              </a:rPr>
              <a:t>органа</a:t>
            </a:r>
            <a:r>
              <a:rPr sz="3200" spc="-1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00" dirty="0" err="1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3200" spc="-1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3200" spc="-12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3200" spc="16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32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75" dirty="0">
                <a:solidFill>
                  <a:srgbClr val="262626"/>
                </a:solidFill>
                <a:latin typeface="Tahoma"/>
                <a:cs typeface="Tahoma"/>
              </a:rPr>
              <a:t>попечительства.</a:t>
            </a:r>
            <a:endParaRPr sz="32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92145" y="646252"/>
            <a:ext cx="8714740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3600" spc="235" dirty="0">
                <a:solidFill>
                  <a:srgbClr val="FF0000"/>
                </a:solidFill>
                <a:latin typeface="Tahoma"/>
                <a:cs typeface="Tahoma"/>
              </a:rPr>
              <a:t>Внимание!</a:t>
            </a:r>
            <a:r>
              <a:rPr sz="3600" spc="-1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600" spc="155" dirty="0">
                <a:solidFill>
                  <a:srgbClr val="FF0000"/>
                </a:solidFill>
                <a:latin typeface="Tahoma"/>
                <a:cs typeface="Tahoma"/>
              </a:rPr>
              <a:t>Важно!</a:t>
            </a:r>
            <a:endParaRPr sz="3600" dirty="0">
              <a:latin typeface="Tahoma"/>
              <a:cs typeface="Tahoma"/>
            </a:endParaRPr>
          </a:p>
          <a:p>
            <a:pPr marL="410209" marR="404495" indent="514984">
              <a:lnSpc>
                <a:spcPct val="100000"/>
              </a:lnSpc>
              <a:spcBef>
                <a:spcPts val="4325"/>
              </a:spcBef>
            </a:pPr>
            <a:r>
              <a:rPr sz="3600" spc="185" dirty="0">
                <a:solidFill>
                  <a:srgbClr val="262626"/>
                </a:solidFill>
                <a:latin typeface="Tahoma"/>
                <a:cs typeface="Tahoma"/>
              </a:rPr>
              <a:t>Опекун,</a:t>
            </a:r>
            <a:r>
              <a:rPr sz="36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600" spc="85" dirty="0">
                <a:solidFill>
                  <a:srgbClr val="262626"/>
                </a:solidFill>
                <a:latin typeface="Tahoma"/>
                <a:cs typeface="Tahoma"/>
              </a:rPr>
              <a:t>попечитель</a:t>
            </a:r>
            <a:r>
              <a:rPr sz="36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600" spc="270" dirty="0">
                <a:solidFill>
                  <a:srgbClr val="FF0000"/>
                </a:solidFill>
                <a:latin typeface="Tahoma"/>
                <a:cs typeface="Tahoma"/>
              </a:rPr>
              <a:t>не</a:t>
            </a:r>
            <a:r>
              <a:rPr sz="3600" spc="-10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600" spc="175" dirty="0">
                <a:solidFill>
                  <a:srgbClr val="FF0000"/>
                </a:solidFill>
                <a:latin typeface="Tahoma"/>
                <a:cs typeface="Tahoma"/>
              </a:rPr>
              <a:t>вправе </a:t>
            </a:r>
            <a:r>
              <a:rPr sz="3600" spc="215" dirty="0">
                <a:solidFill>
                  <a:srgbClr val="262626"/>
                </a:solidFill>
                <a:latin typeface="Tahoma"/>
                <a:cs typeface="Tahoma"/>
              </a:rPr>
              <a:t>самостоятельно,</a:t>
            </a:r>
            <a:r>
              <a:rPr sz="36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600" spc="235" dirty="0">
                <a:solidFill>
                  <a:srgbClr val="262626"/>
                </a:solidFill>
                <a:latin typeface="Tahoma"/>
                <a:cs typeface="Tahoma"/>
              </a:rPr>
              <a:t>без</a:t>
            </a:r>
            <a:r>
              <a:rPr sz="36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600" spc="270" dirty="0">
                <a:solidFill>
                  <a:srgbClr val="262626"/>
                </a:solidFill>
                <a:latin typeface="Tahoma"/>
                <a:cs typeface="Tahoma"/>
              </a:rPr>
              <a:t>разрешения</a:t>
            </a:r>
            <a:endParaRPr sz="3600" dirty="0">
              <a:latin typeface="Tahoma"/>
              <a:cs typeface="Tahoma"/>
            </a:endParaRPr>
          </a:p>
          <a:p>
            <a:pPr marL="12700" marR="5080" indent="699770">
              <a:lnSpc>
                <a:spcPct val="100000"/>
              </a:lnSpc>
            </a:pPr>
            <a:r>
              <a:rPr sz="3600" spc="310" dirty="0">
                <a:solidFill>
                  <a:srgbClr val="262626"/>
                </a:solidFill>
                <a:latin typeface="Tahoma"/>
                <a:cs typeface="Tahoma"/>
              </a:rPr>
              <a:t>органа</a:t>
            </a:r>
            <a:r>
              <a:rPr sz="3600" spc="-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600" spc="225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3600" spc="-1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600" spc="18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3600" spc="-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600" spc="100" dirty="0">
                <a:solidFill>
                  <a:srgbClr val="262626"/>
                </a:solidFill>
                <a:latin typeface="Tahoma"/>
                <a:cs typeface="Tahoma"/>
              </a:rPr>
              <a:t>попечительства </a:t>
            </a:r>
            <a:r>
              <a:rPr sz="3600" spc="225" dirty="0">
                <a:solidFill>
                  <a:srgbClr val="262626"/>
                </a:solidFill>
                <a:latin typeface="Tahoma"/>
                <a:cs typeface="Tahoma"/>
              </a:rPr>
              <a:t>распоряжаться</a:t>
            </a:r>
            <a:r>
              <a:rPr sz="36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600" spc="204" dirty="0">
                <a:solidFill>
                  <a:srgbClr val="262626"/>
                </a:solidFill>
                <a:latin typeface="Tahoma"/>
                <a:cs typeface="Tahoma"/>
              </a:rPr>
              <a:t>жилым</a:t>
            </a:r>
            <a:r>
              <a:rPr sz="3600" spc="-1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600" spc="434" dirty="0">
                <a:solidFill>
                  <a:srgbClr val="262626"/>
                </a:solidFill>
                <a:latin typeface="Tahoma"/>
                <a:cs typeface="Tahoma"/>
              </a:rPr>
              <a:t>помещением</a:t>
            </a:r>
            <a:endParaRPr sz="3600" dirty="0">
              <a:latin typeface="Tahoma"/>
              <a:cs typeface="Tahoma"/>
            </a:endParaRPr>
          </a:p>
          <a:p>
            <a:pPr marL="1399540" marR="633730" indent="-760730">
              <a:lnSpc>
                <a:spcPct val="100000"/>
              </a:lnSpc>
              <a:spcBef>
                <a:spcPts val="5"/>
              </a:spcBef>
            </a:pPr>
            <a:r>
              <a:rPr sz="3600" spc="155" dirty="0">
                <a:solidFill>
                  <a:srgbClr val="262626"/>
                </a:solidFill>
                <a:latin typeface="Tahoma"/>
                <a:cs typeface="Tahoma"/>
              </a:rPr>
              <a:t>подопечного,</a:t>
            </a:r>
            <a:r>
              <a:rPr sz="36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600" spc="565" dirty="0">
                <a:solidFill>
                  <a:srgbClr val="262626"/>
                </a:solidFill>
                <a:latin typeface="Tahoma"/>
                <a:cs typeface="Tahoma"/>
              </a:rPr>
              <a:t>а</a:t>
            </a:r>
            <a:r>
              <a:rPr sz="3600" spc="-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600" spc="165" dirty="0">
                <a:solidFill>
                  <a:srgbClr val="262626"/>
                </a:solidFill>
                <a:latin typeface="Tahoma"/>
                <a:cs typeface="Tahoma"/>
              </a:rPr>
              <a:t>также</a:t>
            </a:r>
            <a:r>
              <a:rPr sz="3600" spc="-1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600" spc="40" dirty="0">
                <a:solidFill>
                  <a:srgbClr val="262626"/>
                </a:solidFill>
                <a:latin typeface="Tahoma"/>
                <a:cs typeface="Tahoma"/>
              </a:rPr>
              <a:t>заключать </a:t>
            </a:r>
            <a:r>
              <a:rPr sz="3600" spc="225" dirty="0">
                <a:solidFill>
                  <a:srgbClr val="262626"/>
                </a:solidFill>
                <a:latin typeface="Tahoma"/>
                <a:cs typeface="Tahoma"/>
              </a:rPr>
              <a:t>сделки</a:t>
            </a:r>
            <a:r>
              <a:rPr sz="3600" spc="-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600" spc="155" dirty="0">
                <a:solidFill>
                  <a:srgbClr val="262626"/>
                </a:solidFill>
                <a:latin typeface="Tahoma"/>
                <a:cs typeface="Tahoma"/>
              </a:rPr>
              <a:t>относительно</a:t>
            </a:r>
            <a:r>
              <a:rPr sz="36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600" spc="110" dirty="0">
                <a:solidFill>
                  <a:srgbClr val="262626"/>
                </a:solidFill>
                <a:latin typeface="Tahoma"/>
                <a:cs typeface="Tahoma"/>
              </a:rPr>
              <a:t>его.</a:t>
            </a:r>
            <a:endParaRPr sz="36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55570" y="1064768"/>
            <a:ext cx="8317230" cy="44403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3200" spc="225" dirty="0">
                <a:solidFill>
                  <a:srgbClr val="FF0000"/>
                </a:solidFill>
                <a:latin typeface="Tahoma"/>
                <a:cs typeface="Tahoma"/>
              </a:rPr>
              <a:t>Внимание!</a:t>
            </a:r>
            <a:r>
              <a:rPr sz="3200" spc="-1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spc="135" dirty="0">
                <a:solidFill>
                  <a:srgbClr val="FF0000"/>
                </a:solidFill>
                <a:latin typeface="Tahoma"/>
                <a:cs typeface="Tahoma"/>
              </a:rPr>
              <a:t>Важно!</a:t>
            </a:r>
            <a:endParaRPr sz="3200" dirty="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3840"/>
              </a:spcBef>
            </a:pPr>
            <a:r>
              <a:rPr sz="3200" spc="204" dirty="0">
                <a:solidFill>
                  <a:srgbClr val="262626"/>
                </a:solidFill>
                <a:latin typeface="Tahoma"/>
                <a:cs typeface="Tahoma"/>
              </a:rPr>
              <a:t>Граждане,</a:t>
            </a:r>
            <a:r>
              <a:rPr sz="32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95" dirty="0">
                <a:solidFill>
                  <a:srgbClr val="262626"/>
                </a:solidFill>
                <a:latin typeface="Tahoma"/>
                <a:cs typeface="Tahoma"/>
              </a:rPr>
              <a:t>вселившиеся</a:t>
            </a:r>
            <a:r>
              <a:rPr sz="3200" spc="-1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-19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32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85" dirty="0">
                <a:solidFill>
                  <a:srgbClr val="262626"/>
                </a:solidFill>
                <a:latin typeface="Tahoma"/>
                <a:cs typeface="Tahoma"/>
              </a:rPr>
              <a:t>жилое</a:t>
            </a:r>
            <a:endParaRPr sz="3200" dirty="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</a:pPr>
            <a:r>
              <a:rPr sz="3200" spc="370" dirty="0">
                <a:solidFill>
                  <a:srgbClr val="262626"/>
                </a:solidFill>
                <a:latin typeface="Tahoma"/>
                <a:cs typeface="Tahoma"/>
              </a:rPr>
              <a:t>помещение</a:t>
            </a:r>
            <a:r>
              <a:rPr sz="3200" spc="-1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60" dirty="0">
                <a:solidFill>
                  <a:srgbClr val="262626"/>
                </a:solidFill>
                <a:latin typeface="Tahoma"/>
                <a:cs typeface="Tahoma"/>
              </a:rPr>
              <a:t>подопечного</a:t>
            </a:r>
            <a:r>
              <a:rPr sz="3200" spc="-1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-19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32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25" dirty="0">
                <a:solidFill>
                  <a:srgbClr val="262626"/>
                </a:solidFill>
                <a:latin typeface="Tahoma"/>
                <a:cs typeface="Tahoma"/>
              </a:rPr>
              <a:t>качестве </a:t>
            </a:r>
            <a:r>
              <a:rPr sz="3200" spc="155" dirty="0">
                <a:solidFill>
                  <a:srgbClr val="262626"/>
                </a:solidFill>
                <a:latin typeface="Tahoma"/>
                <a:cs typeface="Tahoma"/>
              </a:rPr>
              <a:t>опекунов</a:t>
            </a:r>
            <a:r>
              <a:rPr sz="32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00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32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10" dirty="0">
                <a:solidFill>
                  <a:srgbClr val="262626"/>
                </a:solidFill>
                <a:latin typeface="Tahoma"/>
                <a:cs typeface="Tahoma"/>
              </a:rPr>
              <a:t>попечителей, </a:t>
            </a:r>
            <a:r>
              <a:rPr sz="3200" spc="200" dirty="0">
                <a:solidFill>
                  <a:srgbClr val="262626"/>
                </a:solidFill>
                <a:latin typeface="Tahoma"/>
                <a:cs typeface="Tahoma"/>
              </a:rPr>
              <a:t>самостоятельного</a:t>
            </a:r>
            <a:r>
              <a:rPr sz="32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70" dirty="0">
                <a:solidFill>
                  <a:srgbClr val="262626"/>
                </a:solidFill>
                <a:latin typeface="Tahoma"/>
                <a:cs typeface="Tahoma"/>
              </a:rPr>
              <a:t>права</a:t>
            </a:r>
            <a:r>
              <a:rPr sz="32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305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32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80" dirty="0">
                <a:solidFill>
                  <a:srgbClr val="262626"/>
                </a:solidFill>
                <a:latin typeface="Tahoma"/>
                <a:cs typeface="Tahoma"/>
              </a:rPr>
              <a:t>это </a:t>
            </a:r>
            <a:r>
              <a:rPr sz="3200" spc="370" dirty="0">
                <a:solidFill>
                  <a:srgbClr val="262626"/>
                </a:solidFill>
                <a:latin typeface="Tahoma"/>
                <a:cs typeface="Tahoma"/>
              </a:rPr>
              <a:t>помещение</a:t>
            </a:r>
            <a:r>
              <a:rPr sz="3200" spc="-1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40" dirty="0">
                <a:solidFill>
                  <a:srgbClr val="262626"/>
                </a:solidFill>
                <a:latin typeface="Tahoma"/>
                <a:cs typeface="Tahoma"/>
              </a:rPr>
              <a:t>не</a:t>
            </a:r>
            <a:r>
              <a:rPr sz="32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85" dirty="0">
                <a:solidFill>
                  <a:srgbClr val="262626"/>
                </a:solidFill>
                <a:latin typeface="Tahoma"/>
                <a:cs typeface="Tahoma"/>
              </a:rPr>
              <a:t>приобретают,</a:t>
            </a:r>
            <a:r>
              <a:rPr sz="32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3200" spc="-12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3200" spc="170" dirty="0" err="1">
                <a:solidFill>
                  <a:srgbClr val="262626"/>
                </a:solidFill>
                <a:latin typeface="Tahoma"/>
                <a:cs typeface="Tahoma"/>
              </a:rPr>
              <a:t>за</a:t>
            </a:r>
            <a:r>
              <a:rPr lang="ru-RU" sz="3200" dirty="0">
                <a:latin typeface="Tahoma"/>
                <a:cs typeface="Tahoma"/>
              </a:rPr>
              <a:t> </a:t>
            </a:r>
            <a:r>
              <a:rPr sz="3200" spc="229" dirty="0" err="1">
                <a:solidFill>
                  <a:srgbClr val="262626"/>
                </a:solidFill>
                <a:latin typeface="Tahoma"/>
                <a:cs typeface="Tahoma"/>
              </a:rPr>
              <a:t>исключением</a:t>
            </a:r>
            <a:r>
              <a:rPr sz="3200" spc="-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50" dirty="0">
                <a:solidFill>
                  <a:srgbClr val="262626"/>
                </a:solidFill>
                <a:latin typeface="Tahoma"/>
                <a:cs typeface="Tahoma"/>
              </a:rPr>
              <a:t>случаев</a:t>
            </a:r>
            <a:r>
              <a:rPr sz="32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30" dirty="0" err="1">
                <a:solidFill>
                  <a:srgbClr val="262626"/>
                </a:solidFill>
                <a:latin typeface="Tahoma"/>
                <a:cs typeface="Tahoma"/>
              </a:rPr>
              <a:t>признания</a:t>
            </a:r>
            <a:r>
              <a:rPr sz="32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3200" spc="-10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3200" spc="25" dirty="0" err="1">
                <a:solidFill>
                  <a:srgbClr val="262626"/>
                </a:solidFill>
                <a:latin typeface="Tahoma"/>
                <a:cs typeface="Tahoma"/>
              </a:rPr>
              <a:t>их</a:t>
            </a:r>
            <a:r>
              <a:rPr sz="3200" spc="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225" dirty="0">
                <a:solidFill>
                  <a:srgbClr val="262626"/>
                </a:solidFill>
                <a:latin typeface="Tahoma"/>
                <a:cs typeface="Tahoma"/>
              </a:rPr>
              <a:t>членами</a:t>
            </a:r>
            <a:r>
              <a:rPr sz="3200" spc="-1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355" dirty="0">
                <a:solidFill>
                  <a:srgbClr val="262626"/>
                </a:solidFill>
                <a:latin typeface="Tahoma"/>
                <a:cs typeface="Tahoma"/>
              </a:rPr>
              <a:t>семьи</a:t>
            </a:r>
            <a:r>
              <a:rPr sz="3200" spc="-1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200" spc="165" dirty="0">
                <a:solidFill>
                  <a:srgbClr val="262626"/>
                </a:solidFill>
                <a:latin typeface="Tahoma"/>
                <a:cs typeface="Tahoma"/>
              </a:rPr>
              <a:t>нанимателя.</a:t>
            </a:r>
            <a:endParaRPr sz="32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7776"/>
            <a:ext cx="87395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Отчет</a:t>
            </a:r>
            <a:r>
              <a:rPr spc="-95" dirty="0"/>
              <a:t> </a:t>
            </a:r>
            <a:r>
              <a:rPr spc="204" dirty="0"/>
              <a:t>опекуна,</a:t>
            </a:r>
            <a:r>
              <a:rPr spc="-60" dirty="0"/>
              <a:t> </a:t>
            </a:r>
            <a:r>
              <a:rPr spc="60" dirty="0"/>
              <a:t>попечителя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0057" y="1472946"/>
            <a:ext cx="8595360" cy="3747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6705" marR="299720" algn="ctr">
              <a:lnSpc>
                <a:spcPct val="100000"/>
              </a:lnSpc>
              <a:spcBef>
                <a:spcPts val="100"/>
              </a:spcBef>
            </a:pPr>
            <a:r>
              <a:rPr sz="2700" spc="135" dirty="0">
                <a:solidFill>
                  <a:srgbClr val="262626"/>
                </a:solidFill>
                <a:latin typeface="Tahoma"/>
                <a:cs typeface="Tahoma"/>
              </a:rPr>
              <a:t>Опекун,</a:t>
            </a:r>
            <a:r>
              <a:rPr sz="27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65" dirty="0">
                <a:solidFill>
                  <a:srgbClr val="262626"/>
                </a:solidFill>
                <a:latin typeface="Tahoma"/>
                <a:cs typeface="Tahoma"/>
              </a:rPr>
              <a:t>попечитель</a:t>
            </a:r>
            <a:r>
              <a:rPr sz="27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65" dirty="0">
                <a:solidFill>
                  <a:srgbClr val="262626"/>
                </a:solidFill>
                <a:latin typeface="Tahoma"/>
                <a:cs typeface="Tahoma"/>
              </a:rPr>
              <a:t>ведет</a:t>
            </a:r>
            <a:r>
              <a:rPr sz="27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dirty="0">
                <a:solidFill>
                  <a:srgbClr val="262626"/>
                </a:solidFill>
                <a:latin typeface="Tahoma"/>
                <a:cs typeface="Tahoma"/>
              </a:rPr>
              <a:t>учет</a:t>
            </a:r>
            <a:r>
              <a:rPr sz="27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45" dirty="0" err="1">
                <a:solidFill>
                  <a:srgbClr val="262626"/>
                </a:solidFill>
                <a:latin typeface="Tahoma"/>
                <a:cs typeface="Tahoma"/>
              </a:rPr>
              <a:t>получаемых</a:t>
            </a:r>
            <a:r>
              <a:rPr sz="27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700" spc="-9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700" spc="215" dirty="0" err="1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700" spc="2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30" dirty="0">
                <a:solidFill>
                  <a:srgbClr val="262626"/>
                </a:solidFill>
                <a:latin typeface="Tahoma"/>
                <a:cs typeface="Tahoma"/>
              </a:rPr>
              <a:t>подопечного</a:t>
            </a:r>
            <a:r>
              <a:rPr sz="27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465" dirty="0">
                <a:solidFill>
                  <a:srgbClr val="262626"/>
                </a:solidFill>
                <a:latin typeface="Tahoma"/>
                <a:cs typeface="Tahoma"/>
              </a:rPr>
              <a:t>сумм</a:t>
            </a:r>
            <a:r>
              <a:rPr sz="27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35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7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00" dirty="0" err="1">
                <a:solidFill>
                  <a:srgbClr val="262626"/>
                </a:solidFill>
                <a:latin typeface="Tahoma"/>
                <a:cs typeface="Tahoma"/>
              </a:rPr>
              <a:t>произведенных</a:t>
            </a:r>
            <a:r>
              <a:rPr sz="27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700" spc="-8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700" dirty="0" err="1">
                <a:solidFill>
                  <a:srgbClr val="262626"/>
                </a:solidFill>
                <a:latin typeface="Tahoma"/>
                <a:cs typeface="Tahoma"/>
              </a:rPr>
              <a:t>из</a:t>
            </a:r>
            <a:r>
              <a:rPr sz="27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30" dirty="0" err="1">
                <a:solidFill>
                  <a:srgbClr val="262626"/>
                </a:solidFill>
                <a:latin typeface="Tahoma"/>
                <a:cs typeface="Tahoma"/>
              </a:rPr>
              <a:t>них</a:t>
            </a:r>
            <a:r>
              <a:rPr lang="ru-RU" sz="2700" dirty="0">
                <a:latin typeface="Tahoma"/>
                <a:cs typeface="Tahoma"/>
              </a:rPr>
              <a:t> </a:t>
            </a:r>
            <a:r>
              <a:rPr sz="2700" spc="180" dirty="0" err="1">
                <a:solidFill>
                  <a:srgbClr val="262626"/>
                </a:solidFill>
                <a:latin typeface="Tahoma"/>
                <a:cs typeface="Tahoma"/>
              </a:rPr>
              <a:t>расходов</a:t>
            </a:r>
            <a:r>
              <a:rPr sz="2700" spc="180" dirty="0">
                <a:solidFill>
                  <a:srgbClr val="262626"/>
                </a:solidFill>
                <a:latin typeface="Tahoma"/>
                <a:cs typeface="Tahoma"/>
              </a:rPr>
              <a:t>.</a:t>
            </a:r>
            <a:endParaRPr sz="2700" dirty="0">
              <a:latin typeface="Tahoma"/>
              <a:cs typeface="Tahoma"/>
            </a:endParaRPr>
          </a:p>
          <a:p>
            <a:pPr marL="12700" marR="5080" indent="635" algn="ctr">
              <a:lnSpc>
                <a:spcPct val="100000"/>
              </a:lnSpc>
              <a:spcBef>
                <a:spcPts val="3240"/>
              </a:spcBef>
            </a:pPr>
            <a:r>
              <a:rPr sz="2700" spc="175" dirty="0">
                <a:solidFill>
                  <a:srgbClr val="262626"/>
                </a:solidFill>
                <a:latin typeface="Tahoma"/>
                <a:cs typeface="Tahoma"/>
              </a:rPr>
              <a:t>Письменный</a:t>
            </a:r>
            <a:r>
              <a:rPr sz="2700" spc="-1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dirty="0">
                <a:solidFill>
                  <a:srgbClr val="262626"/>
                </a:solidFill>
                <a:latin typeface="Tahoma"/>
                <a:cs typeface="Tahoma"/>
              </a:rPr>
              <a:t>отчет</a:t>
            </a:r>
            <a:r>
              <a:rPr sz="27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55" dirty="0">
                <a:solidFill>
                  <a:srgbClr val="262626"/>
                </a:solidFill>
                <a:latin typeface="Tahoma"/>
                <a:cs typeface="Tahoma"/>
              </a:rPr>
              <a:t>за</a:t>
            </a:r>
            <a:r>
              <a:rPr sz="2700" spc="-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70" dirty="0">
                <a:solidFill>
                  <a:srgbClr val="262626"/>
                </a:solidFill>
                <a:latin typeface="Tahoma"/>
                <a:cs typeface="Tahoma"/>
              </a:rPr>
              <a:t>предыдущий</a:t>
            </a:r>
            <a:r>
              <a:rPr sz="2700" spc="-1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80" dirty="0" err="1">
                <a:solidFill>
                  <a:srgbClr val="262626"/>
                </a:solidFill>
                <a:latin typeface="Tahoma"/>
                <a:cs typeface="Tahoma"/>
              </a:rPr>
              <a:t>год</a:t>
            </a:r>
            <a:r>
              <a:rPr sz="27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700" spc="-12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700" spc="240" dirty="0">
                <a:solidFill>
                  <a:srgbClr val="262626"/>
                </a:solidFill>
                <a:latin typeface="Tahoma"/>
                <a:cs typeface="Tahoma"/>
              </a:rPr>
              <a:t>о </a:t>
            </a:r>
            <a:r>
              <a:rPr sz="2700" spc="180" dirty="0">
                <a:solidFill>
                  <a:srgbClr val="262626"/>
                </a:solidFill>
                <a:latin typeface="Tahoma"/>
                <a:cs typeface="Tahoma"/>
              </a:rPr>
              <a:t>хранении</a:t>
            </a:r>
            <a:r>
              <a:rPr sz="27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250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7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30" dirty="0" err="1">
                <a:solidFill>
                  <a:srgbClr val="262626"/>
                </a:solidFill>
                <a:latin typeface="Tahoma"/>
                <a:cs typeface="Tahoma"/>
              </a:rPr>
              <a:t>подопечного</a:t>
            </a:r>
            <a:r>
              <a:rPr sz="27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700" spc="-10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700" spc="135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7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30" dirty="0">
                <a:solidFill>
                  <a:srgbClr val="262626"/>
                </a:solidFill>
                <a:latin typeface="Tahoma"/>
                <a:cs typeface="Tahoma"/>
              </a:rPr>
              <a:t>управлении </a:t>
            </a:r>
            <a:r>
              <a:rPr sz="2700" spc="390" dirty="0">
                <a:solidFill>
                  <a:srgbClr val="262626"/>
                </a:solidFill>
                <a:latin typeface="Tahoma"/>
                <a:cs typeface="Tahoma"/>
              </a:rPr>
              <a:t>им</a:t>
            </a:r>
            <a:r>
              <a:rPr sz="27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00" dirty="0">
                <a:solidFill>
                  <a:srgbClr val="262626"/>
                </a:solidFill>
                <a:latin typeface="Tahoma"/>
                <a:cs typeface="Tahoma"/>
              </a:rPr>
              <a:t>представляет</a:t>
            </a:r>
            <a:r>
              <a:rPr sz="27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-16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7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95" dirty="0">
                <a:solidFill>
                  <a:srgbClr val="262626"/>
                </a:solidFill>
                <a:latin typeface="Tahoma"/>
                <a:cs typeface="Tahoma"/>
              </a:rPr>
              <a:t>орган</a:t>
            </a:r>
            <a:r>
              <a:rPr sz="27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55" dirty="0" err="1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7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700" spc="-10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700" spc="135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7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75" dirty="0">
                <a:solidFill>
                  <a:srgbClr val="262626"/>
                </a:solidFill>
                <a:latin typeface="Tahoma"/>
                <a:cs typeface="Tahoma"/>
              </a:rPr>
              <a:t>попечительства </a:t>
            </a:r>
            <a:r>
              <a:rPr sz="2700" spc="170" dirty="0" err="1">
                <a:solidFill>
                  <a:srgbClr val="262626"/>
                </a:solidFill>
                <a:latin typeface="Tahoma"/>
                <a:cs typeface="Tahoma"/>
              </a:rPr>
              <a:t>ежегодно</a:t>
            </a:r>
            <a:r>
              <a:rPr sz="27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700" spc="-10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700" spc="204" dirty="0" err="1">
                <a:solidFill>
                  <a:srgbClr val="FF0000"/>
                </a:solidFill>
                <a:latin typeface="Tahoma"/>
                <a:cs typeface="Tahoma"/>
              </a:rPr>
              <a:t>не</a:t>
            </a:r>
            <a:r>
              <a:rPr sz="2700" spc="-9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700" spc="155" dirty="0">
                <a:solidFill>
                  <a:srgbClr val="FF0000"/>
                </a:solidFill>
                <a:latin typeface="Tahoma"/>
                <a:cs typeface="Tahoma"/>
              </a:rPr>
              <a:t>позднее</a:t>
            </a:r>
            <a:r>
              <a:rPr sz="2700" spc="-1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700" dirty="0">
                <a:solidFill>
                  <a:srgbClr val="FF0000"/>
                </a:solidFill>
                <a:latin typeface="Tahoma"/>
                <a:cs typeface="Tahoma"/>
              </a:rPr>
              <a:t>1</a:t>
            </a:r>
            <a:r>
              <a:rPr sz="2700" spc="-8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700" spc="170" dirty="0">
                <a:solidFill>
                  <a:srgbClr val="FF0000"/>
                </a:solidFill>
                <a:latin typeface="Tahoma"/>
                <a:cs typeface="Tahoma"/>
              </a:rPr>
              <a:t>февраля.</a:t>
            </a:r>
            <a:endParaRPr sz="27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02814" y="1322069"/>
            <a:ext cx="8691880" cy="40697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32485" marR="389255" indent="-428625">
              <a:lnSpc>
                <a:spcPct val="100000"/>
              </a:lnSpc>
              <a:spcBef>
                <a:spcPts val="95"/>
              </a:spcBef>
            </a:pPr>
            <a:r>
              <a:rPr sz="2200" spc="95" dirty="0">
                <a:solidFill>
                  <a:srgbClr val="262626"/>
                </a:solidFill>
                <a:latin typeface="Tahoma"/>
                <a:cs typeface="Tahoma"/>
              </a:rPr>
              <a:t>Годовой</a:t>
            </a:r>
            <a:r>
              <a:rPr sz="2200" spc="-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262626"/>
                </a:solidFill>
                <a:latin typeface="Tahoma"/>
                <a:cs typeface="Tahoma"/>
              </a:rPr>
              <a:t>отчет</a:t>
            </a:r>
            <a:r>
              <a:rPr sz="22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4" dirty="0">
                <a:solidFill>
                  <a:srgbClr val="262626"/>
                </a:solidFill>
                <a:latin typeface="Tahoma"/>
                <a:cs typeface="Tahoma"/>
              </a:rPr>
              <a:t>должен</a:t>
            </a:r>
            <a:r>
              <a:rPr sz="22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55" dirty="0">
                <a:solidFill>
                  <a:srgbClr val="262626"/>
                </a:solidFill>
                <a:latin typeface="Tahoma"/>
                <a:cs typeface="Tahoma"/>
              </a:rPr>
              <a:t>содержать</a:t>
            </a:r>
            <a:r>
              <a:rPr sz="22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262626"/>
                </a:solidFill>
                <a:latin typeface="Tahoma"/>
                <a:cs typeface="Tahoma"/>
              </a:rPr>
              <a:t>сведения</a:t>
            </a:r>
            <a:r>
              <a:rPr sz="22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225" dirty="0">
                <a:solidFill>
                  <a:srgbClr val="262626"/>
                </a:solidFill>
                <a:latin typeface="Tahoma"/>
                <a:cs typeface="Tahoma"/>
              </a:rPr>
              <a:t>о</a:t>
            </a:r>
            <a:r>
              <a:rPr sz="22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262626"/>
                </a:solidFill>
                <a:latin typeface="Tahoma"/>
                <a:cs typeface="Tahoma"/>
              </a:rPr>
              <a:t>состоянии </a:t>
            </a:r>
            <a:r>
              <a:rPr sz="2200" spc="200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2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250" dirty="0">
                <a:solidFill>
                  <a:srgbClr val="262626"/>
                </a:solidFill>
                <a:latin typeface="Tahoma"/>
                <a:cs typeface="Tahoma"/>
              </a:rPr>
              <a:t>месте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20" dirty="0">
                <a:solidFill>
                  <a:srgbClr val="262626"/>
                </a:solidFill>
                <a:latin typeface="Tahoma"/>
                <a:cs typeface="Tahoma"/>
              </a:rPr>
              <a:t>его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85" dirty="0">
                <a:solidFill>
                  <a:srgbClr val="262626"/>
                </a:solidFill>
                <a:latin typeface="Tahoma"/>
                <a:cs typeface="Tahoma"/>
              </a:rPr>
              <a:t>хранения,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40" dirty="0">
                <a:solidFill>
                  <a:srgbClr val="262626"/>
                </a:solidFill>
                <a:latin typeface="Tahoma"/>
                <a:cs typeface="Tahoma"/>
              </a:rPr>
              <a:t>приобретении</a:t>
            </a:r>
            <a:endParaRPr sz="2200" dirty="0">
              <a:latin typeface="Tahoma"/>
              <a:cs typeface="Tahoma"/>
            </a:endParaRPr>
          </a:p>
          <a:p>
            <a:pPr marL="356870">
              <a:lnSpc>
                <a:spcPct val="100000"/>
              </a:lnSpc>
            </a:pPr>
            <a:r>
              <a:rPr sz="2200" spc="200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200" spc="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60" dirty="0">
                <a:solidFill>
                  <a:srgbClr val="262626"/>
                </a:solidFill>
                <a:latin typeface="Tahoma"/>
                <a:cs typeface="Tahoma"/>
              </a:rPr>
              <a:t>взамен</a:t>
            </a:r>
            <a:r>
              <a:rPr sz="2200" spc="-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25" dirty="0">
                <a:solidFill>
                  <a:srgbClr val="262626"/>
                </a:solidFill>
                <a:latin typeface="Tahoma"/>
                <a:cs typeface="Tahoma"/>
              </a:rPr>
              <a:t>проданного,</a:t>
            </a:r>
            <a:r>
              <a:rPr sz="2200" spc="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262626"/>
                </a:solidFill>
                <a:latin typeface="Tahoma"/>
                <a:cs typeface="Tahoma"/>
              </a:rPr>
              <a:t>доходах,</a:t>
            </a:r>
            <a:r>
              <a:rPr sz="22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dirty="0" err="1">
                <a:solidFill>
                  <a:srgbClr val="262626"/>
                </a:solidFill>
                <a:latin typeface="Tahoma"/>
                <a:cs typeface="Tahoma"/>
              </a:rPr>
              <a:t>полученных</a:t>
            </a:r>
            <a:r>
              <a:rPr sz="2200" spc="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200" spc="5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200" spc="-25" dirty="0" err="1">
                <a:solidFill>
                  <a:srgbClr val="262626"/>
                </a:solidFill>
                <a:latin typeface="Tahoma"/>
                <a:cs typeface="Tahoma"/>
              </a:rPr>
              <a:t>от</a:t>
            </a:r>
            <a:r>
              <a:rPr lang="ru-RU" sz="2200" dirty="0">
                <a:latin typeface="Tahoma"/>
                <a:cs typeface="Tahoma"/>
              </a:rPr>
              <a:t> </a:t>
            </a:r>
            <a:r>
              <a:rPr sz="2200" spc="85" dirty="0" err="1">
                <a:solidFill>
                  <a:srgbClr val="262626"/>
                </a:solidFill>
                <a:latin typeface="Tahoma"/>
                <a:cs typeface="Tahoma"/>
              </a:rPr>
              <a:t>управления</a:t>
            </a:r>
            <a:r>
              <a:rPr sz="22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225" dirty="0">
                <a:solidFill>
                  <a:srgbClr val="262626"/>
                </a:solidFill>
                <a:latin typeface="Tahoma"/>
                <a:cs typeface="Tahoma"/>
              </a:rPr>
              <a:t>имуществом</a:t>
            </a:r>
            <a:r>
              <a:rPr sz="22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80" dirty="0">
                <a:solidFill>
                  <a:srgbClr val="262626"/>
                </a:solidFill>
                <a:latin typeface="Tahoma"/>
                <a:cs typeface="Tahoma"/>
              </a:rPr>
              <a:t>произведенных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65" dirty="0">
                <a:solidFill>
                  <a:srgbClr val="262626"/>
                </a:solidFill>
                <a:latin typeface="Tahoma"/>
                <a:cs typeface="Tahoma"/>
              </a:rPr>
              <a:t>расходах.</a:t>
            </a:r>
            <a:endParaRPr sz="22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625"/>
              </a:spcBef>
            </a:pPr>
            <a:endParaRPr sz="2200" dirty="0">
              <a:latin typeface="Tahoma"/>
              <a:cs typeface="Tahoma"/>
            </a:endParaRPr>
          </a:p>
          <a:p>
            <a:pPr marL="12700" marR="5080" indent="685800">
              <a:lnSpc>
                <a:spcPct val="100000"/>
              </a:lnSpc>
            </a:pPr>
            <a:r>
              <a:rPr sz="2200" spc="105" dirty="0">
                <a:solidFill>
                  <a:srgbClr val="262626"/>
                </a:solidFill>
                <a:latin typeface="Tahoma"/>
                <a:cs typeface="Tahoma"/>
              </a:rPr>
              <a:t>Если</a:t>
            </a:r>
            <a:r>
              <a:rPr sz="22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405" dirty="0">
                <a:solidFill>
                  <a:srgbClr val="262626"/>
                </a:solidFill>
                <a:latin typeface="Tahoma"/>
                <a:cs typeface="Tahoma"/>
              </a:rPr>
              <a:t>с</a:t>
            </a:r>
            <a:r>
              <a:rPr sz="22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65" dirty="0">
                <a:solidFill>
                  <a:srgbClr val="262626"/>
                </a:solidFill>
                <a:latin typeface="Tahoma"/>
                <a:cs typeface="Tahoma"/>
              </a:rPr>
              <a:t>разрешения</a:t>
            </a:r>
            <a:r>
              <a:rPr sz="22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85" dirty="0">
                <a:solidFill>
                  <a:srgbClr val="262626"/>
                </a:solidFill>
                <a:latin typeface="Tahoma"/>
                <a:cs typeface="Tahoma"/>
              </a:rPr>
              <a:t>органа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35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2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2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262626"/>
                </a:solidFill>
                <a:latin typeface="Tahoma"/>
                <a:cs typeface="Tahoma"/>
              </a:rPr>
              <a:t>попечительства </a:t>
            </a:r>
            <a:r>
              <a:rPr sz="2200" spc="85" dirty="0">
                <a:solidFill>
                  <a:srgbClr val="262626"/>
                </a:solidFill>
                <a:latin typeface="Tahoma"/>
                <a:cs typeface="Tahoma"/>
              </a:rPr>
              <a:t>использованы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50" dirty="0">
                <a:solidFill>
                  <a:srgbClr val="262626"/>
                </a:solidFill>
                <a:latin typeface="Tahoma"/>
                <a:cs typeface="Tahoma"/>
              </a:rPr>
              <a:t>опекуном,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25" dirty="0">
                <a:solidFill>
                  <a:srgbClr val="262626"/>
                </a:solidFill>
                <a:latin typeface="Tahoma"/>
                <a:cs typeface="Tahoma"/>
              </a:rPr>
              <a:t>попечителем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Tahoma"/>
                <a:cs typeface="Tahoma"/>
              </a:rPr>
              <a:t>для</a:t>
            </a:r>
            <a:r>
              <a:rPr sz="22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262626"/>
                </a:solidFill>
                <a:latin typeface="Tahoma"/>
                <a:cs typeface="Tahoma"/>
              </a:rPr>
              <a:t>нужд</a:t>
            </a:r>
            <a:r>
              <a:rPr sz="22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95" dirty="0">
                <a:solidFill>
                  <a:srgbClr val="262626"/>
                </a:solidFill>
                <a:latin typeface="Tahoma"/>
                <a:cs typeface="Tahoma"/>
              </a:rPr>
              <a:t>подопечного </a:t>
            </a:r>
            <a:r>
              <a:rPr sz="2200" spc="100" dirty="0">
                <a:solidFill>
                  <a:srgbClr val="262626"/>
                </a:solidFill>
                <a:latin typeface="Tahoma"/>
                <a:cs typeface="Tahoma"/>
              </a:rPr>
              <a:t>носильные</a:t>
            </a:r>
            <a:r>
              <a:rPr sz="22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30" dirty="0">
                <a:solidFill>
                  <a:srgbClr val="262626"/>
                </a:solidFill>
                <a:latin typeface="Tahoma"/>
                <a:cs typeface="Tahoma"/>
              </a:rPr>
              <a:t>вещи,</a:t>
            </a:r>
            <a:r>
              <a:rPr sz="22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65" dirty="0">
                <a:solidFill>
                  <a:srgbClr val="262626"/>
                </a:solidFill>
                <a:latin typeface="Tahoma"/>
                <a:cs typeface="Tahoma"/>
              </a:rPr>
              <a:t>вещи</a:t>
            </a:r>
            <a:r>
              <a:rPr sz="22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220" dirty="0">
                <a:solidFill>
                  <a:srgbClr val="262626"/>
                </a:solidFill>
                <a:latin typeface="Tahoma"/>
                <a:cs typeface="Tahoma"/>
              </a:rPr>
              <a:t>домашнего</a:t>
            </a:r>
            <a:r>
              <a:rPr sz="22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40" dirty="0">
                <a:solidFill>
                  <a:srgbClr val="262626"/>
                </a:solidFill>
                <a:latin typeface="Tahoma"/>
                <a:cs typeface="Tahoma"/>
              </a:rPr>
              <a:t>обихода,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40" dirty="0">
                <a:solidFill>
                  <a:srgbClr val="262626"/>
                </a:solidFill>
                <a:latin typeface="Tahoma"/>
                <a:cs typeface="Tahoma"/>
              </a:rPr>
              <a:t>значащиеся</a:t>
            </a:r>
            <a:r>
              <a:rPr sz="22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20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endParaRPr sz="2200" dirty="0">
              <a:latin typeface="Tahoma"/>
              <a:cs typeface="Tahoma"/>
            </a:endParaRPr>
          </a:p>
          <a:p>
            <a:pPr marL="3810" algn="ctr">
              <a:lnSpc>
                <a:spcPct val="100000"/>
              </a:lnSpc>
              <a:spcBef>
                <a:spcPts val="5"/>
              </a:spcBef>
            </a:pPr>
            <a:r>
              <a:rPr sz="2200" spc="185" dirty="0">
                <a:solidFill>
                  <a:srgbClr val="262626"/>
                </a:solidFill>
                <a:latin typeface="Tahoma"/>
                <a:cs typeface="Tahoma"/>
              </a:rPr>
              <a:t>описи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85" dirty="0">
                <a:solidFill>
                  <a:srgbClr val="262626"/>
                </a:solidFill>
                <a:latin typeface="Tahoma"/>
                <a:cs typeface="Tahoma"/>
              </a:rPr>
              <a:t>(не</a:t>
            </a:r>
            <a:r>
              <a:rPr sz="22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35" dirty="0">
                <a:solidFill>
                  <a:srgbClr val="262626"/>
                </a:solidFill>
                <a:latin typeface="Tahoma"/>
                <a:cs typeface="Tahoma"/>
              </a:rPr>
              <a:t>представляющие</a:t>
            </a:r>
            <a:r>
              <a:rPr sz="22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10" dirty="0">
                <a:solidFill>
                  <a:srgbClr val="262626"/>
                </a:solidFill>
                <a:latin typeface="Tahoma"/>
                <a:cs typeface="Tahoma"/>
              </a:rPr>
              <a:t>ценности,</a:t>
            </a:r>
            <a:r>
              <a:rPr sz="22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30" dirty="0">
                <a:solidFill>
                  <a:srgbClr val="262626"/>
                </a:solidFill>
                <a:latin typeface="Tahoma"/>
                <a:cs typeface="Tahoma"/>
              </a:rPr>
              <a:t>скоропортящиеся,</a:t>
            </a:r>
            <a:endParaRPr sz="2200" dirty="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2200" spc="210" dirty="0">
                <a:solidFill>
                  <a:srgbClr val="262626"/>
                </a:solidFill>
                <a:latin typeface="Tahoma"/>
                <a:cs typeface="Tahoma"/>
              </a:rPr>
              <a:t>могущие</a:t>
            </a:r>
            <a:r>
              <a:rPr sz="22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75" dirty="0">
                <a:solidFill>
                  <a:srgbClr val="262626"/>
                </a:solidFill>
                <a:latin typeface="Tahoma"/>
                <a:cs typeface="Tahoma"/>
              </a:rPr>
              <a:t>прийти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-13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2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80" dirty="0">
                <a:solidFill>
                  <a:srgbClr val="262626"/>
                </a:solidFill>
                <a:latin typeface="Tahoma"/>
                <a:cs typeface="Tahoma"/>
              </a:rPr>
              <a:t>непригодность),</a:t>
            </a:r>
            <a:r>
              <a:rPr sz="22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240" dirty="0">
                <a:solidFill>
                  <a:srgbClr val="262626"/>
                </a:solidFill>
                <a:latin typeface="Tahoma"/>
                <a:cs typeface="Tahoma"/>
              </a:rPr>
              <a:t>об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229" dirty="0">
                <a:solidFill>
                  <a:srgbClr val="262626"/>
                </a:solidFill>
                <a:latin typeface="Tahoma"/>
                <a:cs typeface="Tahoma"/>
              </a:rPr>
              <a:t>этом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85" dirty="0">
                <a:solidFill>
                  <a:srgbClr val="262626"/>
                </a:solidFill>
                <a:latin typeface="Tahoma"/>
                <a:cs typeface="Tahoma"/>
              </a:rPr>
              <a:t>также</a:t>
            </a:r>
            <a:endParaRPr sz="2200" dirty="0">
              <a:latin typeface="Tahoma"/>
              <a:cs typeface="Tahoma"/>
            </a:endParaRPr>
          </a:p>
          <a:p>
            <a:pPr marL="2540" algn="ctr">
              <a:lnSpc>
                <a:spcPct val="100000"/>
              </a:lnSpc>
            </a:pPr>
            <a:r>
              <a:rPr sz="2200" spc="65" dirty="0">
                <a:solidFill>
                  <a:srgbClr val="262626"/>
                </a:solidFill>
                <a:latin typeface="Tahoma"/>
                <a:cs typeface="Tahoma"/>
              </a:rPr>
              <a:t>указывается</a:t>
            </a:r>
            <a:r>
              <a:rPr sz="22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-13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150" dirty="0">
                <a:solidFill>
                  <a:srgbClr val="262626"/>
                </a:solidFill>
                <a:latin typeface="Tahoma"/>
                <a:cs typeface="Tahoma"/>
              </a:rPr>
              <a:t>годовом</a:t>
            </a:r>
            <a:r>
              <a:rPr sz="22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Tahoma"/>
                <a:cs typeface="Tahoma"/>
              </a:rPr>
              <a:t>отчете.</a:t>
            </a:r>
            <a:endParaRPr sz="22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11957" y="895553"/>
            <a:ext cx="8670925" cy="5147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8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отчете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50" dirty="0">
                <a:solidFill>
                  <a:srgbClr val="262626"/>
                </a:solidFill>
                <a:latin typeface="Tahoma"/>
                <a:cs typeface="Tahoma"/>
              </a:rPr>
              <a:t>опекуна,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50" dirty="0">
                <a:solidFill>
                  <a:srgbClr val="262626"/>
                </a:solidFill>
                <a:latin typeface="Tahoma"/>
                <a:cs typeface="Tahoma"/>
              </a:rPr>
              <a:t>попечителя</a:t>
            </a:r>
            <a:r>
              <a:rPr sz="28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75" dirty="0">
                <a:solidFill>
                  <a:srgbClr val="262626"/>
                </a:solidFill>
                <a:latin typeface="Tahoma"/>
                <a:cs typeface="Tahoma"/>
              </a:rPr>
              <a:t>должны</a:t>
            </a:r>
            <a:r>
              <a:rPr sz="28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-20" dirty="0">
                <a:solidFill>
                  <a:srgbClr val="262626"/>
                </a:solidFill>
                <a:latin typeface="Tahoma"/>
                <a:cs typeface="Tahoma"/>
              </a:rPr>
              <a:t>быть</a:t>
            </a:r>
            <a:endParaRPr sz="2800" dirty="0">
              <a:latin typeface="Tahoma"/>
              <a:cs typeface="Tahoma"/>
            </a:endParaRPr>
          </a:p>
          <a:p>
            <a:pPr marL="33655" marR="24130" algn="ctr">
              <a:lnSpc>
                <a:spcPct val="100000"/>
              </a:lnSpc>
              <a:spcBef>
                <a:spcPts val="5"/>
              </a:spcBef>
            </a:pPr>
            <a:r>
              <a:rPr sz="2800" spc="160" dirty="0">
                <a:solidFill>
                  <a:srgbClr val="262626"/>
                </a:solidFill>
                <a:latin typeface="Tahoma"/>
                <a:cs typeface="Tahoma"/>
              </a:rPr>
              <a:t>перечислены</a:t>
            </a:r>
            <a:r>
              <a:rPr sz="28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20" dirty="0">
                <a:solidFill>
                  <a:srgbClr val="262626"/>
                </a:solidFill>
                <a:latin typeface="Tahoma"/>
                <a:cs typeface="Tahoma"/>
              </a:rPr>
              <a:t>указаны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60" dirty="0">
                <a:solidFill>
                  <a:srgbClr val="262626"/>
                </a:solidFill>
                <a:latin typeface="Tahoma"/>
                <a:cs typeface="Tahoma"/>
              </a:rPr>
              <a:t>даты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60" dirty="0">
                <a:solidFill>
                  <a:srgbClr val="262626"/>
                </a:solidFill>
                <a:latin typeface="Tahoma"/>
                <a:cs typeface="Tahoma"/>
              </a:rPr>
              <a:t>получения</a:t>
            </a:r>
            <a:r>
              <a:rPr sz="28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484" dirty="0" err="1">
                <a:solidFill>
                  <a:srgbClr val="262626"/>
                </a:solidFill>
                <a:latin typeface="Tahoma"/>
                <a:cs typeface="Tahoma"/>
              </a:rPr>
              <a:t>сумм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800" spc="-8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800" spc="465" dirty="0">
                <a:solidFill>
                  <a:srgbClr val="262626"/>
                </a:solidFill>
                <a:latin typeface="Tahoma"/>
                <a:cs typeface="Tahoma"/>
              </a:rPr>
              <a:t>с </a:t>
            </a:r>
            <a:r>
              <a:rPr sz="2800" spc="150" dirty="0">
                <a:solidFill>
                  <a:srgbClr val="262626"/>
                </a:solidFill>
                <a:latin typeface="Tahoma"/>
                <a:cs typeface="Tahoma"/>
              </a:rPr>
              <a:t>текущего</a:t>
            </a:r>
            <a:r>
              <a:rPr sz="28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25" dirty="0">
                <a:solidFill>
                  <a:srgbClr val="262626"/>
                </a:solidFill>
                <a:latin typeface="Tahoma"/>
                <a:cs typeface="Tahoma"/>
              </a:rPr>
              <a:t>(расчетного)</a:t>
            </a:r>
            <a:r>
              <a:rPr sz="28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70" dirty="0">
                <a:solidFill>
                  <a:srgbClr val="262626"/>
                </a:solidFill>
                <a:latin typeface="Tahoma"/>
                <a:cs typeface="Tahoma"/>
              </a:rPr>
              <a:t>банковского</a:t>
            </a:r>
            <a:r>
              <a:rPr sz="28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0" dirty="0">
                <a:solidFill>
                  <a:srgbClr val="262626"/>
                </a:solidFill>
                <a:latin typeface="Tahoma"/>
                <a:cs typeface="Tahoma"/>
              </a:rPr>
              <a:t>счета</a:t>
            </a:r>
            <a:endParaRPr sz="2800" dirty="0">
              <a:latin typeface="Tahoma"/>
              <a:cs typeface="Tahoma"/>
            </a:endParaRPr>
          </a:p>
          <a:p>
            <a:pPr marL="203200" marR="118110" indent="-74930" algn="just">
              <a:lnSpc>
                <a:spcPct val="100000"/>
              </a:lnSpc>
            </a:pPr>
            <a:r>
              <a:rPr sz="2800" spc="110" dirty="0">
                <a:solidFill>
                  <a:srgbClr val="262626"/>
                </a:solidFill>
                <a:latin typeface="Tahoma"/>
                <a:cs typeface="Tahoma"/>
              </a:rPr>
              <a:t>подопечного,</a:t>
            </a:r>
            <a:r>
              <a:rPr sz="28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365" dirty="0">
                <a:solidFill>
                  <a:srgbClr val="262626"/>
                </a:solidFill>
                <a:latin typeface="Tahoma"/>
                <a:cs typeface="Tahoma"/>
              </a:rPr>
              <a:t>сумм,</a:t>
            </a:r>
            <a:r>
              <a:rPr sz="28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30" dirty="0">
                <a:solidFill>
                  <a:srgbClr val="262626"/>
                </a:solidFill>
                <a:latin typeface="Tahoma"/>
                <a:cs typeface="Tahoma"/>
              </a:rPr>
              <a:t>вырученных</a:t>
            </a:r>
            <a:r>
              <a:rPr sz="28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5" dirty="0">
                <a:solidFill>
                  <a:srgbClr val="262626"/>
                </a:solidFill>
                <a:latin typeface="Tahoma"/>
                <a:cs typeface="Tahoma"/>
              </a:rPr>
              <a:t>от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40" dirty="0">
                <a:solidFill>
                  <a:srgbClr val="262626"/>
                </a:solidFill>
                <a:latin typeface="Tahoma"/>
                <a:cs typeface="Tahoma"/>
              </a:rPr>
              <a:t>отчуждения</a:t>
            </a: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54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-16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8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05" dirty="0">
                <a:solidFill>
                  <a:srgbClr val="262626"/>
                </a:solidFill>
                <a:latin typeface="Tahoma"/>
                <a:cs typeface="Tahoma"/>
              </a:rPr>
              <a:t>течение</a:t>
            </a:r>
            <a:r>
              <a:rPr sz="28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40" dirty="0">
                <a:solidFill>
                  <a:srgbClr val="262626"/>
                </a:solidFill>
                <a:latin typeface="Tahoma"/>
                <a:cs typeface="Tahoma"/>
              </a:rPr>
              <a:t>отчетного</a:t>
            </a:r>
            <a:r>
              <a:rPr sz="28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65" dirty="0">
                <a:solidFill>
                  <a:srgbClr val="262626"/>
                </a:solidFill>
                <a:latin typeface="Tahoma"/>
                <a:cs typeface="Tahoma"/>
              </a:rPr>
              <a:t>года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8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75" dirty="0">
                <a:solidFill>
                  <a:srgbClr val="262626"/>
                </a:solidFill>
                <a:latin typeface="Tahoma"/>
                <a:cs typeface="Tahoma"/>
              </a:rPr>
              <a:t>затрат,</a:t>
            </a:r>
            <a:r>
              <a:rPr sz="2800" spc="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10" dirty="0">
                <a:solidFill>
                  <a:srgbClr val="262626"/>
                </a:solidFill>
                <a:latin typeface="Tahoma"/>
                <a:cs typeface="Tahoma"/>
              </a:rPr>
              <a:t>произведенных</a:t>
            </a:r>
            <a:r>
              <a:rPr sz="28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0" dirty="0">
                <a:solidFill>
                  <a:srgbClr val="262626"/>
                </a:solidFill>
                <a:latin typeface="Tahoma"/>
                <a:cs typeface="Tahoma"/>
              </a:rPr>
              <a:t>из</a:t>
            </a:r>
            <a:r>
              <a:rPr sz="28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55" dirty="0">
                <a:solidFill>
                  <a:srgbClr val="262626"/>
                </a:solidFill>
                <a:latin typeface="Tahoma"/>
                <a:cs typeface="Tahoma"/>
              </a:rPr>
              <a:t>них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-50" dirty="0">
                <a:solidFill>
                  <a:srgbClr val="262626"/>
                </a:solidFill>
                <a:latin typeface="Tahoma"/>
                <a:cs typeface="Tahoma"/>
              </a:rPr>
              <a:t>для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95" dirty="0">
                <a:solidFill>
                  <a:srgbClr val="262626"/>
                </a:solidFill>
                <a:latin typeface="Tahoma"/>
                <a:cs typeface="Tahoma"/>
              </a:rPr>
              <a:t>нужд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14" dirty="0">
                <a:solidFill>
                  <a:srgbClr val="262626"/>
                </a:solidFill>
                <a:latin typeface="Tahoma"/>
                <a:cs typeface="Tahoma"/>
              </a:rPr>
              <a:t>подопечного.</a:t>
            </a:r>
            <a:endParaRPr sz="2800" dirty="0">
              <a:latin typeface="Tahoma"/>
              <a:cs typeface="Tahoma"/>
            </a:endParaRPr>
          </a:p>
          <a:p>
            <a:pPr marL="103505" algn="ctr">
              <a:lnSpc>
                <a:spcPct val="100000"/>
              </a:lnSpc>
              <a:spcBef>
                <a:spcPts val="3365"/>
              </a:spcBef>
            </a:pPr>
            <a:r>
              <a:rPr sz="2800" spc="100" dirty="0">
                <a:solidFill>
                  <a:srgbClr val="FF0000"/>
                </a:solidFill>
                <a:latin typeface="Tahoma"/>
                <a:cs typeface="Tahoma"/>
              </a:rPr>
              <a:t>ВНИМАНИЕ!</a:t>
            </a:r>
            <a:r>
              <a:rPr sz="2800" spc="-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110" dirty="0">
                <a:solidFill>
                  <a:srgbClr val="FF0000"/>
                </a:solidFill>
                <a:latin typeface="Tahoma"/>
                <a:cs typeface="Tahoma"/>
              </a:rPr>
              <a:t>ВАЖНО!</a:t>
            </a:r>
            <a:endParaRPr sz="2800" dirty="0">
              <a:latin typeface="Tahoma"/>
              <a:cs typeface="Tahoma"/>
            </a:endParaRPr>
          </a:p>
          <a:p>
            <a:pPr marL="12065" marR="5080" indent="1905" algn="ctr">
              <a:lnSpc>
                <a:spcPct val="100000"/>
              </a:lnSpc>
            </a:pP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К</a:t>
            </a:r>
            <a:r>
              <a:rPr sz="2800" spc="-1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отчету</a:t>
            </a:r>
            <a:r>
              <a:rPr sz="28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35" dirty="0">
                <a:solidFill>
                  <a:srgbClr val="262626"/>
                </a:solidFill>
                <a:latin typeface="Tahoma"/>
                <a:cs typeface="Tahoma"/>
              </a:rPr>
              <a:t>прилагаются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20" dirty="0">
                <a:solidFill>
                  <a:srgbClr val="262626"/>
                </a:solidFill>
                <a:latin typeface="Tahoma"/>
                <a:cs typeface="Tahoma"/>
              </a:rPr>
              <a:t>оправдательные </a:t>
            </a:r>
            <a:r>
              <a:rPr sz="2800" spc="135" dirty="0">
                <a:solidFill>
                  <a:srgbClr val="262626"/>
                </a:solidFill>
                <a:latin typeface="Tahoma"/>
                <a:cs typeface="Tahoma"/>
              </a:rPr>
              <a:t>документы</a:t>
            </a:r>
            <a:r>
              <a:rPr sz="28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05" dirty="0">
                <a:solidFill>
                  <a:srgbClr val="262626"/>
                </a:solidFill>
                <a:latin typeface="Tahoma"/>
                <a:cs typeface="Tahoma"/>
              </a:rPr>
              <a:t>(копии</a:t>
            </a:r>
            <a:r>
              <a:rPr sz="28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75" dirty="0">
                <a:solidFill>
                  <a:srgbClr val="262626"/>
                </a:solidFill>
                <a:latin typeface="Tahoma"/>
                <a:cs typeface="Tahoma"/>
              </a:rPr>
              <a:t>товарных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чеков,</a:t>
            </a:r>
            <a:r>
              <a:rPr sz="28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80" dirty="0" err="1">
                <a:solidFill>
                  <a:srgbClr val="262626"/>
                </a:solidFill>
                <a:latin typeface="Tahoma"/>
                <a:cs typeface="Tahoma"/>
              </a:rPr>
              <a:t>квитанции</a:t>
            </a:r>
            <a:r>
              <a:rPr sz="28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800" spc="-4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800" spc="280" dirty="0" err="1">
                <a:solidFill>
                  <a:srgbClr val="262626"/>
                </a:solidFill>
                <a:latin typeface="Tahoma"/>
                <a:cs typeface="Tahoma"/>
              </a:rPr>
              <a:t>об</a:t>
            </a:r>
            <a:r>
              <a:rPr sz="2800" spc="2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14" dirty="0">
                <a:solidFill>
                  <a:srgbClr val="262626"/>
                </a:solidFill>
                <a:latin typeface="Tahoma"/>
                <a:cs typeface="Tahoma"/>
              </a:rPr>
              <a:t>уплате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80" dirty="0">
                <a:solidFill>
                  <a:srgbClr val="262626"/>
                </a:solidFill>
                <a:latin typeface="Tahoma"/>
                <a:cs typeface="Tahoma"/>
              </a:rPr>
              <a:t>налогов,</a:t>
            </a:r>
            <a:r>
              <a:rPr sz="28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14" dirty="0">
                <a:solidFill>
                  <a:srgbClr val="262626"/>
                </a:solidFill>
                <a:latin typeface="Tahoma"/>
                <a:cs typeface="Tahoma"/>
              </a:rPr>
              <a:t>страховых</a:t>
            </a:r>
            <a:r>
              <a:rPr sz="28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484" dirty="0">
                <a:solidFill>
                  <a:srgbClr val="262626"/>
                </a:solidFill>
                <a:latin typeface="Tahoma"/>
                <a:cs typeface="Tahoma"/>
              </a:rPr>
              <a:t>сумм</a:t>
            </a:r>
            <a:r>
              <a:rPr sz="28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25" dirty="0">
                <a:solidFill>
                  <a:srgbClr val="262626"/>
                </a:solidFill>
                <a:latin typeface="Tahoma"/>
                <a:cs typeface="Tahoma"/>
              </a:rPr>
              <a:t>другие</a:t>
            </a:r>
            <a:endParaRPr sz="2800" dirty="0">
              <a:latin typeface="Tahoma"/>
              <a:cs typeface="Tahoma"/>
            </a:endParaRPr>
          </a:p>
          <a:p>
            <a:pPr marL="5080" algn="ctr">
              <a:lnSpc>
                <a:spcPct val="100000"/>
              </a:lnSpc>
            </a:pPr>
            <a:r>
              <a:rPr sz="2800" spc="105" dirty="0">
                <a:solidFill>
                  <a:srgbClr val="262626"/>
                </a:solidFill>
                <a:latin typeface="Tahoma"/>
                <a:cs typeface="Tahoma"/>
              </a:rPr>
              <a:t>платежные</a:t>
            </a:r>
            <a:r>
              <a:rPr sz="28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90" dirty="0">
                <a:solidFill>
                  <a:srgbClr val="262626"/>
                </a:solidFill>
                <a:latin typeface="Tahoma"/>
                <a:cs typeface="Tahoma"/>
              </a:rPr>
              <a:t>документы).</a:t>
            </a:r>
            <a:endParaRPr sz="28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50824"/>
            <a:ext cx="8231505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400" spc="80" dirty="0"/>
              <a:t>Отчуждение,</a:t>
            </a:r>
            <a:r>
              <a:rPr sz="2400" spc="-60" dirty="0"/>
              <a:t> </a:t>
            </a:r>
            <a:r>
              <a:rPr sz="2400" spc="204" dirty="0"/>
              <a:t>аренда,</a:t>
            </a:r>
            <a:r>
              <a:rPr sz="2400" spc="-95" dirty="0"/>
              <a:t> </a:t>
            </a:r>
            <a:r>
              <a:rPr sz="2400" spc="245" dirty="0"/>
              <a:t>наем,</a:t>
            </a:r>
            <a:r>
              <a:rPr sz="2400" spc="-70" dirty="0"/>
              <a:t> </a:t>
            </a:r>
            <a:r>
              <a:rPr sz="2400" spc="50" dirty="0"/>
              <a:t>залог,</a:t>
            </a:r>
            <a:r>
              <a:rPr sz="2400" spc="-95" dirty="0"/>
              <a:t> </a:t>
            </a:r>
            <a:r>
              <a:rPr sz="2400" spc="160" dirty="0" err="1"/>
              <a:t>предоставление</a:t>
            </a:r>
            <a:r>
              <a:rPr sz="2400" spc="-70" dirty="0"/>
              <a:t> </a:t>
            </a:r>
            <a:br>
              <a:rPr lang="ru-RU" sz="2400" spc="-70" dirty="0"/>
            </a:br>
            <a:r>
              <a:rPr sz="2400" spc="-50" dirty="0"/>
              <a:t>в </a:t>
            </a:r>
            <a:r>
              <a:rPr sz="2400" spc="150" dirty="0"/>
              <a:t>безвозмездное</a:t>
            </a:r>
            <a:r>
              <a:rPr sz="2400" spc="-70" dirty="0"/>
              <a:t> </a:t>
            </a:r>
            <a:r>
              <a:rPr sz="2400" spc="100" dirty="0"/>
              <a:t>пользование</a:t>
            </a:r>
            <a:r>
              <a:rPr sz="2400" spc="-70" dirty="0"/>
              <a:t> </a:t>
            </a:r>
            <a:r>
              <a:rPr sz="2400" dirty="0"/>
              <a:t>жилых</a:t>
            </a:r>
            <a:r>
              <a:rPr sz="2400" spc="-40" dirty="0"/>
              <a:t> </a:t>
            </a:r>
            <a:r>
              <a:rPr sz="2400" spc="215" dirty="0"/>
              <a:t>помещений, </a:t>
            </a:r>
            <a:r>
              <a:rPr sz="2400" spc="175" dirty="0"/>
              <a:t>принадлежащих</a:t>
            </a:r>
            <a:r>
              <a:rPr sz="2400" spc="-100" dirty="0"/>
              <a:t> </a:t>
            </a:r>
            <a:r>
              <a:rPr sz="2400" spc="215" dirty="0"/>
              <a:t>на</a:t>
            </a:r>
            <a:r>
              <a:rPr sz="2400" spc="-55" dirty="0"/>
              <a:t> </a:t>
            </a:r>
            <a:r>
              <a:rPr sz="2400" spc="180" dirty="0"/>
              <a:t>праве</a:t>
            </a:r>
            <a:r>
              <a:rPr sz="2400" spc="-60" dirty="0"/>
              <a:t> </a:t>
            </a:r>
            <a:r>
              <a:rPr sz="2400" spc="140" dirty="0"/>
              <a:t>собственности </a:t>
            </a:r>
            <a:r>
              <a:rPr sz="2400" spc="240" dirty="0"/>
              <a:t>недееспособным</a:t>
            </a:r>
            <a:r>
              <a:rPr sz="2400" spc="-75" dirty="0"/>
              <a:t> </a:t>
            </a:r>
            <a:r>
              <a:rPr sz="2400" spc="75" dirty="0"/>
              <a:t>или</a:t>
            </a:r>
            <a:r>
              <a:rPr sz="2400" spc="-95" dirty="0"/>
              <a:t> </a:t>
            </a:r>
            <a:r>
              <a:rPr sz="2400" spc="140" dirty="0" err="1"/>
              <a:t>ограниченным</a:t>
            </a:r>
            <a:r>
              <a:rPr sz="2400" spc="-75" dirty="0"/>
              <a:t> </a:t>
            </a:r>
            <a:br>
              <a:rPr lang="ru-RU" sz="2400" spc="-75" dirty="0"/>
            </a:br>
            <a:r>
              <a:rPr sz="2400" spc="-50" dirty="0"/>
              <a:t>в</a:t>
            </a:r>
            <a:r>
              <a:rPr lang="ru-RU" sz="2400" dirty="0"/>
              <a:t> </a:t>
            </a:r>
            <a:r>
              <a:rPr sz="2400" spc="220" dirty="0" err="1"/>
              <a:t>дееспособности</a:t>
            </a:r>
            <a:r>
              <a:rPr sz="2400" spc="-20" dirty="0"/>
              <a:t> </a:t>
            </a:r>
            <a:r>
              <a:rPr sz="2400" spc="225" dirty="0"/>
              <a:t>гражданам</a:t>
            </a:r>
            <a:endParaRPr sz="2400" dirty="0"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71952" y="647776"/>
            <a:ext cx="8739505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3200" spc="85" dirty="0">
                <a:solidFill>
                  <a:srgbClr val="262626"/>
                </a:solidFill>
              </a:rPr>
              <a:t>Попечительство</a:t>
            </a:r>
            <a:r>
              <a:rPr sz="3200" spc="-130" dirty="0">
                <a:solidFill>
                  <a:srgbClr val="262626"/>
                </a:solidFill>
              </a:rPr>
              <a:t> </a:t>
            </a:r>
            <a:r>
              <a:rPr sz="2400" spc="105" dirty="0">
                <a:solidFill>
                  <a:srgbClr val="262626"/>
                </a:solidFill>
              </a:rPr>
              <a:t>устанавливается</a:t>
            </a:r>
            <a:r>
              <a:rPr sz="2400" spc="-95" dirty="0">
                <a:solidFill>
                  <a:srgbClr val="262626"/>
                </a:solidFill>
              </a:rPr>
              <a:t> </a:t>
            </a:r>
            <a:r>
              <a:rPr sz="2400" spc="180" dirty="0">
                <a:solidFill>
                  <a:srgbClr val="262626"/>
                </a:solidFill>
              </a:rPr>
              <a:t>над</a:t>
            </a:r>
            <a:r>
              <a:rPr sz="2400" spc="-80" dirty="0">
                <a:solidFill>
                  <a:srgbClr val="262626"/>
                </a:solidFill>
              </a:rPr>
              <a:t> </a:t>
            </a:r>
            <a:r>
              <a:rPr sz="2400" spc="185" dirty="0">
                <a:solidFill>
                  <a:srgbClr val="262626"/>
                </a:solidFill>
              </a:rPr>
              <a:t>гражданами,</a:t>
            </a:r>
            <a:endParaRPr sz="2400" dirty="0"/>
          </a:p>
          <a:p>
            <a:pPr marL="12700" algn="ctr">
              <a:lnSpc>
                <a:spcPct val="100000"/>
              </a:lnSpc>
              <a:spcBef>
                <a:spcPts val="25"/>
              </a:spcBef>
            </a:pPr>
            <a:r>
              <a:rPr sz="2400" spc="135" dirty="0">
                <a:solidFill>
                  <a:srgbClr val="262626"/>
                </a:solidFill>
              </a:rPr>
              <a:t>ограниченными</a:t>
            </a:r>
            <a:r>
              <a:rPr sz="2400" spc="-70" dirty="0">
                <a:solidFill>
                  <a:srgbClr val="262626"/>
                </a:solidFill>
              </a:rPr>
              <a:t> </a:t>
            </a:r>
            <a:r>
              <a:rPr sz="2400" spc="285" dirty="0">
                <a:solidFill>
                  <a:srgbClr val="262626"/>
                </a:solidFill>
              </a:rPr>
              <a:t>судом</a:t>
            </a:r>
            <a:r>
              <a:rPr sz="2400" spc="-60" dirty="0">
                <a:solidFill>
                  <a:srgbClr val="262626"/>
                </a:solidFill>
              </a:rPr>
              <a:t> </a:t>
            </a:r>
            <a:r>
              <a:rPr sz="2400" spc="-160" dirty="0">
                <a:solidFill>
                  <a:srgbClr val="262626"/>
                </a:solidFill>
              </a:rPr>
              <a:t>в</a:t>
            </a:r>
            <a:r>
              <a:rPr sz="2400" spc="-60" dirty="0">
                <a:solidFill>
                  <a:srgbClr val="262626"/>
                </a:solidFill>
              </a:rPr>
              <a:t> </a:t>
            </a:r>
            <a:r>
              <a:rPr sz="2400" spc="195" dirty="0">
                <a:solidFill>
                  <a:srgbClr val="262626"/>
                </a:solidFill>
              </a:rPr>
              <a:t>дееспособности.</a:t>
            </a:r>
            <a:endParaRPr sz="2400" dirty="0"/>
          </a:p>
        </p:txBody>
      </p:sp>
      <p:sp>
        <p:nvSpPr>
          <p:cNvPr id="4" name="object 4"/>
          <p:cNvSpPr txBox="1"/>
          <p:nvPr/>
        </p:nvSpPr>
        <p:spPr>
          <a:xfrm>
            <a:off x="2668270" y="2036191"/>
            <a:ext cx="8180705" cy="3572132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800" spc="114" dirty="0">
                <a:solidFill>
                  <a:srgbClr val="3F3F3F"/>
                </a:solidFill>
                <a:latin typeface="Tahoma"/>
                <a:cs typeface="Tahoma"/>
              </a:rPr>
              <a:t>Может</a:t>
            </a:r>
            <a:r>
              <a:rPr sz="18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3F3F3F"/>
                </a:solidFill>
                <a:latin typeface="Tahoma"/>
                <a:cs typeface="Tahoma"/>
              </a:rPr>
              <a:t>быть</a:t>
            </a:r>
            <a:r>
              <a:rPr sz="18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85" dirty="0">
                <a:solidFill>
                  <a:srgbClr val="3F3F3F"/>
                </a:solidFill>
                <a:latin typeface="Tahoma"/>
                <a:cs typeface="Tahoma"/>
              </a:rPr>
              <a:t>ограничен</a:t>
            </a:r>
            <a:r>
              <a:rPr sz="18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-114" dirty="0">
                <a:solidFill>
                  <a:srgbClr val="3F3F3F"/>
                </a:solidFill>
                <a:latin typeface="Tahoma"/>
                <a:cs typeface="Tahoma"/>
              </a:rPr>
              <a:t>в</a:t>
            </a:r>
            <a:r>
              <a:rPr sz="18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65" dirty="0">
                <a:solidFill>
                  <a:srgbClr val="3F3F3F"/>
                </a:solidFill>
                <a:latin typeface="Tahoma"/>
                <a:cs typeface="Tahoma"/>
              </a:rPr>
              <a:t>дееспособности</a:t>
            </a:r>
            <a:r>
              <a:rPr sz="18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220" dirty="0" err="1">
                <a:solidFill>
                  <a:srgbClr val="3F3F3F"/>
                </a:solidFill>
                <a:latin typeface="Tahoma"/>
                <a:cs typeface="Tahoma"/>
              </a:rPr>
              <a:t>судом</a:t>
            </a:r>
            <a:r>
              <a:rPr sz="18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-50" dirty="0">
                <a:solidFill>
                  <a:srgbClr val="3F3F3F"/>
                </a:solidFill>
                <a:latin typeface="Tahoma"/>
                <a:cs typeface="Tahoma"/>
              </a:rPr>
              <a:t>:</a:t>
            </a:r>
            <a:endParaRPr sz="1800" dirty="0">
              <a:latin typeface="Tahoma"/>
              <a:cs typeface="Tahoma"/>
            </a:endParaRPr>
          </a:p>
          <a:p>
            <a:pPr marL="298450" marR="626110" indent="-285750" algn="just">
              <a:lnSpc>
                <a:spcPct val="100000"/>
              </a:lnSpc>
              <a:spcBef>
                <a:spcPts val="994"/>
              </a:spcBef>
              <a:buFont typeface="Arial" pitchFamily="34" charset="0"/>
              <a:buChar char="•"/>
              <a:tabLst>
                <a:tab pos="419100" algn="l"/>
              </a:tabLst>
            </a:pPr>
            <a:r>
              <a:rPr sz="1800" spc="90" dirty="0" err="1">
                <a:solidFill>
                  <a:srgbClr val="3F3F3F"/>
                </a:solidFill>
                <a:latin typeface="Tahoma"/>
                <a:cs typeface="Tahoma"/>
              </a:rPr>
              <a:t>гражданин</a:t>
            </a:r>
            <a:r>
              <a:rPr sz="1800" spc="90" dirty="0">
                <a:solidFill>
                  <a:srgbClr val="3F3F3F"/>
                </a:solidFill>
                <a:latin typeface="Tahoma"/>
                <a:cs typeface="Tahoma"/>
              </a:rPr>
              <a:t>,</a:t>
            </a:r>
            <a:r>
              <a:rPr sz="18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70" dirty="0">
                <a:solidFill>
                  <a:srgbClr val="3F3F3F"/>
                </a:solidFill>
                <a:latin typeface="Tahoma"/>
                <a:cs typeface="Tahoma"/>
              </a:rPr>
              <a:t>который</a:t>
            </a:r>
            <a:r>
              <a:rPr sz="18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85" dirty="0">
                <a:solidFill>
                  <a:srgbClr val="3F3F3F"/>
                </a:solidFill>
                <a:latin typeface="Tahoma"/>
                <a:cs typeface="Tahoma"/>
              </a:rPr>
              <a:t>вследствие</a:t>
            </a:r>
            <a:r>
              <a:rPr sz="180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70" dirty="0">
                <a:solidFill>
                  <a:srgbClr val="3F3F3F"/>
                </a:solidFill>
                <a:latin typeface="Tahoma"/>
                <a:cs typeface="Tahoma"/>
              </a:rPr>
              <a:t>злоупотребления</a:t>
            </a:r>
            <a:r>
              <a:rPr sz="1800" spc="-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10" dirty="0">
                <a:solidFill>
                  <a:srgbClr val="3F3F3F"/>
                </a:solidFill>
                <a:latin typeface="Tahoma"/>
                <a:cs typeface="Tahoma"/>
              </a:rPr>
              <a:t>спиртными</a:t>
            </a:r>
            <a:r>
              <a:rPr sz="1800" spc="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05" dirty="0">
                <a:solidFill>
                  <a:srgbClr val="3F3F3F"/>
                </a:solidFill>
                <a:latin typeface="Tahoma"/>
                <a:cs typeface="Tahoma"/>
              </a:rPr>
              <a:t>напитками,</a:t>
            </a:r>
            <a:r>
              <a:rPr sz="180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14" dirty="0">
                <a:solidFill>
                  <a:srgbClr val="3F3F3F"/>
                </a:solidFill>
                <a:latin typeface="Tahoma"/>
                <a:cs typeface="Tahoma"/>
              </a:rPr>
              <a:t>наркотическими</a:t>
            </a:r>
            <a:r>
              <a:rPr sz="18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45" dirty="0">
                <a:solidFill>
                  <a:srgbClr val="3F3F3F"/>
                </a:solidFill>
                <a:latin typeface="Tahoma"/>
                <a:cs typeface="Tahoma"/>
              </a:rPr>
              <a:t>средствами,</a:t>
            </a:r>
            <a:r>
              <a:rPr sz="180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10" dirty="0" err="1">
                <a:solidFill>
                  <a:srgbClr val="3F3F3F"/>
                </a:solidFill>
                <a:latin typeface="Tahoma"/>
                <a:cs typeface="Tahoma"/>
              </a:rPr>
              <a:t>психотропными</a:t>
            </a:r>
            <a:r>
              <a:rPr lang="ru-RU" dirty="0">
                <a:latin typeface="Tahoma"/>
                <a:cs typeface="Tahoma"/>
              </a:rPr>
              <a:t> </a:t>
            </a:r>
            <a:r>
              <a:rPr sz="1800" spc="130" dirty="0" err="1">
                <a:solidFill>
                  <a:srgbClr val="3F3F3F"/>
                </a:solidFill>
                <a:latin typeface="Tahoma"/>
                <a:cs typeface="Tahoma"/>
              </a:rPr>
              <a:t>веществами</a:t>
            </a:r>
            <a:r>
              <a:rPr sz="1800" spc="130" dirty="0">
                <a:solidFill>
                  <a:srgbClr val="3F3F3F"/>
                </a:solidFill>
                <a:latin typeface="Tahoma"/>
                <a:cs typeface="Tahoma"/>
              </a:rPr>
              <a:t>,</a:t>
            </a:r>
            <a:r>
              <a:rPr sz="1800" spc="1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3F3F3F"/>
                </a:solidFill>
                <a:latin typeface="Tahoma"/>
                <a:cs typeface="Tahoma"/>
              </a:rPr>
              <a:t>их</a:t>
            </a:r>
            <a:r>
              <a:rPr sz="1800" spc="-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60" dirty="0">
                <a:solidFill>
                  <a:srgbClr val="3F3F3F"/>
                </a:solidFill>
                <a:latin typeface="Tahoma"/>
                <a:cs typeface="Tahoma"/>
              </a:rPr>
              <a:t>аналогами</a:t>
            </a:r>
            <a:r>
              <a:rPr sz="1800" spc="-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3F3F3F"/>
                </a:solidFill>
                <a:latin typeface="Tahoma"/>
                <a:cs typeface="Tahoma"/>
              </a:rPr>
              <a:t>ставит</a:t>
            </a:r>
            <a:r>
              <a:rPr sz="1800" spc="-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30" dirty="0">
                <a:solidFill>
                  <a:srgbClr val="3F3F3F"/>
                </a:solidFill>
                <a:latin typeface="Tahoma"/>
                <a:cs typeface="Tahoma"/>
              </a:rPr>
              <a:t>свою</a:t>
            </a:r>
            <a:r>
              <a:rPr sz="1800" spc="-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204" dirty="0">
                <a:solidFill>
                  <a:srgbClr val="3F3F3F"/>
                </a:solidFill>
                <a:latin typeface="Tahoma"/>
                <a:cs typeface="Tahoma"/>
              </a:rPr>
              <a:t>семью</a:t>
            </a:r>
            <a:r>
              <a:rPr sz="18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-120" dirty="0">
                <a:solidFill>
                  <a:srgbClr val="3F3F3F"/>
                </a:solidFill>
                <a:latin typeface="Tahoma"/>
                <a:cs typeface="Tahoma"/>
              </a:rPr>
              <a:t>в</a:t>
            </a:r>
            <a:r>
              <a:rPr sz="1800" spc="-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40" dirty="0">
                <a:solidFill>
                  <a:srgbClr val="3F3F3F"/>
                </a:solidFill>
                <a:latin typeface="Tahoma"/>
                <a:cs typeface="Tahoma"/>
              </a:rPr>
              <a:t>тяжелое </a:t>
            </a:r>
            <a:r>
              <a:rPr sz="1800" spc="140" dirty="0">
                <a:solidFill>
                  <a:srgbClr val="3F3F3F"/>
                </a:solidFill>
                <a:latin typeface="Tahoma"/>
                <a:cs typeface="Tahoma"/>
              </a:rPr>
              <a:t>материальное</a:t>
            </a:r>
            <a:r>
              <a:rPr sz="1800" spc="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80" dirty="0" err="1">
                <a:solidFill>
                  <a:srgbClr val="3F3F3F"/>
                </a:solidFill>
                <a:latin typeface="Tahoma"/>
                <a:cs typeface="Tahoma"/>
              </a:rPr>
              <a:t>положение</a:t>
            </a:r>
            <a:r>
              <a:rPr sz="1800" spc="80" dirty="0">
                <a:solidFill>
                  <a:srgbClr val="3F3F3F"/>
                </a:solidFill>
                <a:latin typeface="Tahoma"/>
                <a:cs typeface="Tahoma"/>
              </a:rPr>
              <a:t>;</a:t>
            </a:r>
            <a:endParaRPr lang="ru-RU" dirty="0">
              <a:latin typeface="Tahoma"/>
              <a:cs typeface="Tahoma"/>
            </a:endParaRPr>
          </a:p>
          <a:p>
            <a:pPr marL="355600" marR="626110" indent="-342900" algn="just">
              <a:lnSpc>
                <a:spcPct val="100000"/>
              </a:lnSpc>
              <a:spcBef>
                <a:spcPts val="994"/>
              </a:spcBef>
              <a:buFont typeface="Arial" pitchFamily="34" charset="0"/>
              <a:buChar char="•"/>
              <a:tabLst>
                <a:tab pos="419100" algn="l"/>
              </a:tabLst>
            </a:pPr>
            <a:r>
              <a:rPr sz="1800" spc="90" dirty="0" err="1">
                <a:solidFill>
                  <a:srgbClr val="3F3F3F"/>
                </a:solidFill>
                <a:latin typeface="Tahoma"/>
                <a:cs typeface="Tahoma"/>
              </a:rPr>
              <a:t>гражданин</a:t>
            </a:r>
            <a:r>
              <a:rPr sz="1800" spc="90" dirty="0">
                <a:solidFill>
                  <a:srgbClr val="3F3F3F"/>
                </a:solidFill>
                <a:latin typeface="Tahoma"/>
                <a:cs typeface="Tahoma"/>
              </a:rPr>
              <a:t>,</a:t>
            </a:r>
            <a:r>
              <a:rPr sz="18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60" dirty="0">
                <a:solidFill>
                  <a:srgbClr val="3F3F3F"/>
                </a:solidFill>
                <a:latin typeface="Tahoma"/>
                <a:cs typeface="Tahoma"/>
              </a:rPr>
              <a:t>у</a:t>
            </a:r>
            <a:r>
              <a:rPr sz="18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90" dirty="0">
                <a:solidFill>
                  <a:srgbClr val="3F3F3F"/>
                </a:solidFill>
                <a:latin typeface="Tahoma"/>
                <a:cs typeface="Tahoma"/>
              </a:rPr>
              <a:t>которого</a:t>
            </a:r>
            <a:r>
              <a:rPr sz="180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85" dirty="0">
                <a:solidFill>
                  <a:srgbClr val="3F3F3F"/>
                </a:solidFill>
                <a:latin typeface="Tahoma"/>
                <a:cs typeface="Tahoma"/>
              </a:rPr>
              <a:t>вследствие</a:t>
            </a:r>
            <a:r>
              <a:rPr sz="180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00" dirty="0">
                <a:solidFill>
                  <a:srgbClr val="3F3F3F"/>
                </a:solidFill>
                <a:latin typeface="Tahoma"/>
                <a:cs typeface="Tahoma"/>
              </a:rPr>
              <a:t>психического</a:t>
            </a:r>
            <a:r>
              <a:rPr sz="18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40" dirty="0">
                <a:solidFill>
                  <a:srgbClr val="3F3F3F"/>
                </a:solidFill>
                <a:latin typeface="Tahoma"/>
                <a:cs typeface="Tahoma"/>
              </a:rPr>
              <a:t>расстройства</a:t>
            </a:r>
            <a:r>
              <a:rPr sz="1800" spc="500" dirty="0">
                <a:solidFill>
                  <a:srgbClr val="3F3F3F"/>
                </a:solidFill>
                <a:latin typeface="Tahoma"/>
                <a:cs typeface="Tahoma"/>
              </a:rPr>
              <a:t>     </a:t>
            </a:r>
            <a:r>
              <a:rPr sz="1800" spc="65" dirty="0">
                <a:solidFill>
                  <a:srgbClr val="3F3F3F"/>
                </a:solidFill>
                <a:latin typeface="Tahoma"/>
                <a:cs typeface="Tahoma"/>
              </a:rPr>
              <a:t>(заболевания)</a:t>
            </a:r>
            <a:r>
              <a:rPr sz="18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05" dirty="0">
                <a:solidFill>
                  <a:srgbClr val="3F3F3F"/>
                </a:solidFill>
                <a:latin typeface="Tahoma"/>
                <a:cs typeface="Tahoma"/>
              </a:rPr>
              <a:t>ограниченна</a:t>
            </a:r>
            <a:r>
              <a:rPr sz="180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50" dirty="0">
                <a:solidFill>
                  <a:srgbClr val="3F3F3F"/>
                </a:solidFill>
                <a:latin typeface="Tahoma"/>
                <a:cs typeface="Tahoma"/>
              </a:rPr>
              <a:t>способность</a:t>
            </a:r>
            <a:r>
              <a:rPr sz="18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10" dirty="0">
                <a:solidFill>
                  <a:srgbClr val="3F3F3F"/>
                </a:solidFill>
                <a:latin typeface="Tahoma"/>
                <a:cs typeface="Tahoma"/>
              </a:rPr>
              <a:t>понимать</a:t>
            </a:r>
            <a:r>
              <a:rPr sz="180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80" dirty="0">
                <a:solidFill>
                  <a:srgbClr val="3F3F3F"/>
                </a:solidFill>
                <a:latin typeface="Tahoma"/>
                <a:cs typeface="Tahoma"/>
              </a:rPr>
              <a:t>значение</a:t>
            </a:r>
            <a:r>
              <a:rPr sz="18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70" dirty="0">
                <a:solidFill>
                  <a:srgbClr val="3F3F3F"/>
                </a:solidFill>
                <a:latin typeface="Tahoma"/>
                <a:cs typeface="Tahoma"/>
              </a:rPr>
              <a:t>своих действий</a:t>
            </a:r>
            <a:r>
              <a:rPr sz="18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50" dirty="0">
                <a:solidFill>
                  <a:srgbClr val="3F3F3F"/>
                </a:solidFill>
                <a:latin typeface="Tahoma"/>
                <a:cs typeface="Tahoma"/>
              </a:rPr>
              <a:t>или</a:t>
            </a:r>
            <a:r>
              <a:rPr sz="18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50" dirty="0">
                <a:solidFill>
                  <a:srgbClr val="3F3F3F"/>
                </a:solidFill>
                <a:latin typeface="Tahoma"/>
                <a:cs typeface="Tahoma"/>
              </a:rPr>
              <a:t>руководить</a:t>
            </a:r>
            <a:r>
              <a:rPr sz="18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10" dirty="0">
                <a:solidFill>
                  <a:srgbClr val="3F3F3F"/>
                </a:solidFill>
                <a:latin typeface="Tahoma"/>
                <a:cs typeface="Tahoma"/>
              </a:rPr>
              <a:t>ими.</a:t>
            </a:r>
            <a:endParaRPr sz="1800" dirty="0">
              <a:latin typeface="Tahoma"/>
              <a:cs typeface="Tahoma"/>
            </a:endParaRPr>
          </a:p>
          <a:p>
            <a:pPr marL="12700" marR="836930" algn="ctr">
              <a:lnSpc>
                <a:spcPct val="100000"/>
              </a:lnSpc>
              <a:spcBef>
                <a:spcPts val="1010"/>
              </a:spcBef>
            </a:pPr>
            <a:r>
              <a:rPr sz="1800" spc="85" dirty="0">
                <a:solidFill>
                  <a:srgbClr val="FF0000"/>
                </a:solidFill>
                <a:latin typeface="Tahoma"/>
                <a:cs typeface="Tahoma"/>
              </a:rPr>
              <a:t>ВАЖНО!</a:t>
            </a:r>
            <a:r>
              <a:rPr sz="1800" spc="-9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110" dirty="0">
                <a:solidFill>
                  <a:srgbClr val="FF0000"/>
                </a:solidFill>
                <a:latin typeface="Tahoma"/>
                <a:cs typeface="Tahoma"/>
              </a:rPr>
              <a:t>Гражданин</a:t>
            </a:r>
            <a:r>
              <a:rPr sz="1800" spc="-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145" dirty="0">
                <a:solidFill>
                  <a:srgbClr val="FF0000"/>
                </a:solidFill>
                <a:latin typeface="Tahoma"/>
                <a:cs typeface="Tahoma"/>
              </a:rPr>
              <a:t>может</a:t>
            </a:r>
            <a:r>
              <a:rPr sz="1800" spc="-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FF0000"/>
                </a:solidFill>
                <a:latin typeface="Tahoma"/>
                <a:cs typeface="Tahoma"/>
              </a:rPr>
              <a:t>быть</a:t>
            </a:r>
            <a:r>
              <a:rPr sz="1800" spc="-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85" dirty="0">
                <a:solidFill>
                  <a:srgbClr val="FF0000"/>
                </a:solidFill>
                <a:latin typeface="Tahoma"/>
                <a:cs typeface="Tahoma"/>
              </a:rPr>
              <a:t>ограничен</a:t>
            </a:r>
            <a:r>
              <a:rPr sz="1800" spc="-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-114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1800" spc="-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155" dirty="0">
                <a:solidFill>
                  <a:srgbClr val="FF0000"/>
                </a:solidFill>
                <a:latin typeface="Tahoma"/>
                <a:cs typeface="Tahoma"/>
              </a:rPr>
              <a:t>дееспособности </a:t>
            </a:r>
            <a:r>
              <a:rPr sz="1800" spc="50" dirty="0">
                <a:solidFill>
                  <a:srgbClr val="FF0000"/>
                </a:solidFill>
                <a:latin typeface="Tahoma"/>
                <a:cs typeface="Tahoma"/>
              </a:rPr>
              <a:t>исключительно</a:t>
            </a:r>
            <a:r>
              <a:rPr sz="1800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220" dirty="0">
                <a:solidFill>
                  <a:srgbClr val="FF0000"/>
                </a:solidFill>
                <a:latin typeface="Tahoma"/>
                <a:cs typeface="Tahoma"/>
              </a:rPr>
              <a:t>судом</a:t>
            </a:r>
            <a:r>
              <a:rPr sz="1800" spc="-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-120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1800" spc="-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65" dirty="0">
                <a:solidFill>
                  <a:srgbClr val="FF0000"/>
                </a:solidFill>
                <a:latin typeface="Tahoma"/>
                <a:cs typeface="Tahoma"/>
              </a:rPr>
              <a:t>порядке,</a:t>
            </a:r>
            <a:r>
              <a:rPr sz="1800" spc="-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120" dirty="0">
                <a:solidFill>
                  <a:srgbClr val="FF0000"/>
                </a:solidFill>
                <a:latin typeface="Tahoma"/>
                <a:cs typeface="Tahoma"/>
              </a:rPr>
              <a:t>установленном</a:t>
            </a:r>
            <a:r>
              <a:rPr sz="1800" spc="-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145" dirty="0">
                <a:solidFill>
                  <a:srgbClr val="FF0000"/>
                </a:solidFill>
                <a:latin typeface="Tahoma"/>
                <a:cs typeface="Tahoma"/>
              </a:rPr>
              <a:t>гражданским </a:t>
            </a:r>
            <a:r>
              <a:rPr sz="1800" spc="155" dirty="0">
                <a:solidFill>
                  <a:srgbClr val="FF0000"/>
                </a:solidFill>
                <a:latin typeface="Tahoma"/>
                <a:cs typeface="Tahoma"/>
              </a:rPr>
              <a:t>процессуальным</a:t>
            </a:r>
            <a:r>
              <a:rPr sz="1800" spc="-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100" dirty="0">
                <a:solidFill>
                  <a:srgbClr val="FF0000"/>
                </a:solidFill>
                <a:latin typeface="Tahoma"/>
                <a:cs typeface="Tahoma"/>
              </a:rPr>
              <a:t>законодательством</a:t>
            </a:r>
            <a:r>
              <a:rPr sz="1800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60" dirty="0">
                <a:solidFill>
                  <a:srgbClr val="FF0000"/>
                </a:solidFill>
                <a:latin typeface="Tahoma"/>
                <a:cs typeface="Tahoma"/>
              </a:rPr>
              <a:t>(по</a:t>
            </a:r>
            <a:r>
              <a:rPr sz="18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165" dirty="0">
                <a:solidFill>
                  <a:srgbClr val="FF0000"/>
                </a:solidFill>
                <a:latin typeface="Tahoma"/>
                <a:cs typeface="Tahoma"/>
              </a:rPr>
              <a:t>решению</a:t>
            </a:r>
            <a:r>
              <a:rPr sz="1800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90" dirty="0">
                <a:solidFill>
                  <a:srgbClr val="FF0000"/>
                </a:solidFill>
                <a:latin typeface="Tahoma"/>
                <a:cs typeface="Tahoma"/>
              </a:rPr>
              <a:t>суда).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0726" y="1261110"/>
            <a:ext cx="8573770" cy="3073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sz="2500" spc="80" dirty="0">
                <a:solidFill>
                  <a:srgbClr val="262626"/>
                </a:solidFill>
                <a:latin typeface="Tahoma"/>
                <a:cs typeface="Tahoma"/>
              </a:rPr>
              <a:t>Отчуждение,</a:t>
            </a:r>
            <a:r>
              <a:rPr sz="25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215" dirty="0">
                <a:solidFill>
                  <a:srgbClr val="262626"/>
                </a:solidFill>
                <a:latin typeface="Tahoma"/>
                <a:cs typeface="Tahoma"/>
              </a:rPr>
              <a:t>аренда,</a:t>
            </a:r>
            <a:r>
              <a:rPr sz="25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254" dirty="0">
                <a:solidFill>
                  <a:srgbClr val="262626"/>
                </a:solidFill>
                <a:latin typeface="Tahoma"/>
                <a:cs typeface="Tahoma"/>
              </a:rPr>
              <a:t>наем,</a:t>
            </a:r>
            <a:r>
              <a:rPr sz="25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55" dirty="0">
                <a:solidFill>
                  <a:srgbClr val="262626"/>
                </a:solidFill>
                <a:latin typeface="Tahoma"/>
                <a:cs typeface="Tahoma"/>
              </a:rPr>
              <a:t>залог,</a:t>
            </a:r>
            <a:r>
              <a:rPr sz="25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160" dirty="0" err="1">
                <a:solidFill>
                  <a:srgbClr val="262626"/>
                </a:solidFill>
                <a:latin typeface="Tahoma"/>
                <a:cs typeface="Tahoma"/>
              </a:rPr>
              <a:t>предоставление</a:t>
            </a:r>
            <a:r>
              <a:rPr sz="25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500" spc="-2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500" spc="-50" dirty="0">
                <a:solidFill>
                  <a:srgbClr val="262626"/>
                </a:solidFill>
                <a:latin typeface="Tahoma"/>
                <a:cs typeface="Tahoma"/>
              </a:rPr>
              <a:t>в </a:t>
            </a:r>
            <a:r>
              <a:rPr sz="2500" spc="160" dirty="0">
                <a:solidFill>
                  <a:srgbClr val="262626"/>
                </a:solidFill>
                <a:latin typeface="Tahoma"/>
                <a:cs typeface="Tahoma"/>
              </a:rPr>
              <a:t>безвозмездное</a:t>
            </a:r>
            <a:r>
              <a:rPr sz="25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105" dirty="0">
                <a:solidFill>
                  <a:srgbClr val="262626"/>
                </a:solidFill>
                <a:latin typeface="Tahoma"/>
                <a:cs typeface="Tahoma"/>
              </a:rPr>
              <a:t>пользование</a:t>
            </a:r>
            <a:r>
              <a:rPr sz="2500" spc="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dirty="0">
                <a:solidFill>
                  <a:srgbClr val="262626"/>
                </a:solidFill>
                <a:latin typeface="Tahoma"/>
                <a:cs typeface="Tahoma"/>
              </a:rPr>
              <a:t>жилых</a:t>
            </a:r>
            <a:r>
              <a:rPr sz="25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215" dirty="0">
                <a:solidFill>
                  <a:srgbClr val="262626"/>
                </a:solidFill>
                <a:latin typeface="Tahoma"/>
                <a:cs typeface="Tahoma"/>
              </a:rPr>
              <a:t>помещений, </a:t>
            </a:r>
            <a:r>
              <a:rPr sz="2500" spc="180" dirty="0">
                <a:solidFill>
                  <a:srgbClr val="262626"/>
                </a:solidFill>
                <a:latin typeface="Tahoma"/>
                <a:cs typeface="Tahoma"/>
              </a:rPr>
              <a:t>принадлежащих</a:t>
            </a:r>
            <a:r>
              <a:rPr sz="25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225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5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180" dirty="0">
                <a:solidFill>
                  <a:srgbClr val="262626"/>
                </a:solidFill>
                <a:latin typeface="Tahoma"/>
                <a:cs typeface="Tahoma"/>
              </a:rPr>
              <a:t>праве</a:t>
            </a:r>
            <a:r>
              <a:rPr sz="25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155" dirty="0">
                <a:solidFill>
                  <a:srgbClr val="262626"/>
                </a:solidFill>
                <a:latin typeface="Tahoma"/>
                <a:cs typeface="Tahoma"/>
              </a:rPr>
              <a:t>собственности</a:t>
            </a:r>
            <a:endParaRPr sz="2500" dirty="0">
              <a:latin typeface="Tahoma"/>
              <a:cs typeface="Tahoma"/>
            </a:endParaRPr>
          </a:p>
          <a:p>
            <a:pPr marL="951230" marR="311785" indent="-628650" algn="ctr">
              <a:lnSpc>
                <a:spcPct val="100000"/>
              </a:lnSpc>
            </a:pPr>
            <a:r>
              <a:rPr sz="2500" spc="204" dirty="0">
                <a:solidFill>
                  <a:srgbClr val="262626"/>
                </a:solidFill>
                <a:latin typeface="Tahoma"/>
                <a:cs typeface="Tahoma"/>
              </a:rPr>
              <a:t>гражданам,</a:t>
            </a:r>
            <a:r>
              <a:rPr sz="25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155" dirty="0">
                <a:solidFill>
                  <a:srgbClr val="262626"/>
                </a:solidFill>
                <a:latin typeface="Tahoma"/>
                <a:cs typeface="Tahoma"/>
              </a:rPr>
              <a:t>признанным</a:t>
            </a:r>
            <a:r>
              <a:rPr sz="25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235" dirty="0" err="1">
                <a:solidFill>
                  <a:srgbClr val="262626"/>
                </a:solidFill>
                <a:latin typeface="Tahoma"/>
                <a:cs typeface="Tahoma"/>
              </a:rPr>
              <a:t>недееспособными</a:t>
            </a:r>
            <a:r>
              <a:rPr sz="25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500" spc="-2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500" spc="40" dirty="0" err="1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500" spc="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140" dirty="0">
                <a:solidFill>
                  <a:srgbClr val="262626"/>
                </a:solidFill>
                <a:latin typeface="Tahoma"/>
                <a:cs typeface="Tahoma"/>
              </a:rPr>
              <a:t>ограниченным</a:t>
            </a:r>
            <a:r>
              <a:rPr sz="2500" spc="-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-16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5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225" dirty="0">
                <a:solidFill>
                  <a:srgbClr val="262626"/>
                </a:solidFill>
                <a:latin typeface="Tahoma"/>
                <a:cs typeface="Tahoma"/>
              </a:rPr>
              <a:t>дееспособности</a:t>
            </a:r>
            <a:r>
              <a:rPr sz="25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225" dirty="0">
                <a:solidFill>
                  <a:srgbClr val="262626"/>
                </a:solidFill>
                <a:latin typeface="Tahoma"/>
                <a:cs typeface="Tahoma"/>
              </a:rPr>
              <a:t>судом, </a:t>
            </a:r>
            <a:r>
              <a:rPr sz="2500" spc="114" dirty="0">
                <a:solidFill>
                  <a:srgbClr val="262626"/>
                </a:solidFill>
                <a:latin typeface="Tahoma"/>
                <a:cs typeface="Tahoma"/>
              </a:rPr>
              <a:t>осуществляются</a:t>
            </a:r>
            <a:r>
              <a:rPr sz="2500" spc="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dirty="0">
                <a:solidFill>
                  <a:srgbClr val="262626"/>
                </a:solidFill>
                <a:latin typeface="Tahoma"/>
                <a:cs typeface="Tahoma"/>
              </a:rPr>
              <a:t>только</a:t>
            </a:r>
            <a:r>
              <a:rPr sz="2500" spc="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215" dirty="0">
                <a:solidFill>
                  <a:srgbClr val="262626"/>
                </a:solidFill>
                <a:latin typeface="Tahoma"/>
                <a:cs typeface="Tahoma"/>
              </a:rPr>
              <a:t>после</a:t>
            </a:r>
            <a:r>
              <a:rPr sz="2500" spc="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-10" dirty="0">
                <a:solidFill>
                  <a:srgbClr val="262626"/>
                </a:solidFill>
                <a:latin typeface="Tahoma"/>
                <a:cs typeface="Tahoma"/>
              </a:rPr>
              <a:t>получения</a:t>
            </a:r>
            <a:endParaRPr sz="2500" dirty="0">
              <a:latin typeface="Tahoma"/>
              <a:cs typeface="Tahoma"/>
            </a:endParaRPr>
          </a:p>
          <a:p>
            <a:pPr marL="3006090" marR="1145540" indent="-1850389" algn="l">
              <a:lnSpc>
                <a:spcPct val="100000"/>
              </a:lnSpc>
              <a:spcBef>
                <a:spcPts val="5"/>
              </a:spcBef>
            </a:pPr>
            <a:r>
              <a:rPr sz="2500" spc="175" dirty="0">
                <a:solidFill>
                  <a:srgbClr val="262626"/>
                </a:solidFill>
                <a:latin typeface="Tahoma"/>
                <a:cs typeface="Tahoma"/>
              </a:rPr>
              <a:t>письменного</a:t>
            </a:r>
            <a:r>
              <a:rPr sz="25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160" dirty="0">
                <a:solidFill>
                  <a:srgbClr val="262626"/>
                </a:solidFill>
                <a:latin typeface="Tahoma"/>
                <a:cs typeface="Tahoma"/>
              </a:rPr>
              <a:t>согласия</a:t>
            </a:r>
            <a:r>
              <a:rPr sz="25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210" dirty="0">
                <a:solidFill>
                  <a:srgbClr val="262626"/>
                </a:solidFill>
                <a:latin typeface="Tahoma"/>
                <a:cs typeface="Tahoma"/>
              </a:rPr>
              <a:t>органа</a:t>
            </a:r>
            <a:r>
              <a:rPr sz="25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500" spc="145" dirty="0" err="1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5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500" spc="-6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500" spc="60" dirty="0">
                <a:solidFill>
                  <a:srgbClr val="262626"/>
                </a:solidFill>
                <a:latin typeface="Tahoma"/>
                <a:cs typeface="Tahoma"/>
              </a:rPr>
              <a:t>и </a:t>
            </a:r>
            <a:r>
              <a:rPr sz="2500" spc="55" dirty="0">
                <a:solidFill>
                  <a:srgbClr val="262626"/>
                </a:solidFill>
                <a:latin typeface="Tahoma"/>
                <a:cs typeface="Tahoma"/>
              </a:rPr>
              <a:t>попечительства.</a:t>
            </a:r>
            <a:endParaRPr sz="25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92729" y="985265"/>
            <a:ext cx="8512810" cy="33368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2700" spc="225" dirty="0">
                <a:solidFill>
                  <a:srgbClr val="262626"/>
                </a:solidFill>
                <a:latin typeface="Tahoma"/>
                <a:cs typeface="Tahoma"/>
              </a:rPr>
              <a:t>Орган</a:t>
            </a:r>
            <a:r>
              <a:rPr sz="27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70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7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35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7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80" dirty="0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27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40" dirty="0">
                <a:solidFill>
                  <a:srgbClr val="FF0000"/>
                </a:solidFill>
                <a:latin typeface="Tahoma"/>
                <a:cs typeface="Tahoma"/>
              </a:rPr>
              <a:t>вправе</a:t>
            </a:r>
            <a:r>
              <a:rPr sz="2700" spc="-9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700" spc="60" dirty="0" err="1">
                <a:solidFill>
                  <a:srgbClr val="FF0000"/>
                </a:solidFill>
                <a:latin typeface="Tahoma"/>
                <a:cs typeface="Tahoma"/>
              </a:rPr>
              <a:t>отказать</a:t>
            </a:r>
            <a:r>
              <a:rPr sz="2700" spc="-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br>
              <a:rPr lang="ru-RU" sz="2700" spc="-65" dirty="0">
                <a:solidFill>
                  <a:srgbClr val="FF0000"/>
                </a:solidFill>
                <a:latin typeface="Tahoma"/>
                <a:cs typeface="Tahoma"/>
              </a:rPr>
            </a:br>
            <a:r>
              <a:rPr sz="2700" spc="-50" dirty="0">
                <a:solidFill>
                  <a:srgbClr val="262626"/>
                </a:solidFill>
                <a:latin typeface="Tahoma"/>
                <a:cs typeface="Tahoma"/>
              </a:rPr>
              <a:t>в </a:t>
            </a:r>
            <a:r>
              <a:rPr sz="2700" spc="155" dirty="0">
                <a:solidFill>
                  <a:srgbClr val="262626"/>
                </a:solidFill>
                <a:latin typeface="Tahoma"/>
                <a:cs typeface="Tahoma"/>
              </a:rPr>
              <a:t>даче</a:t>
            </a:r>
            <a:r>
              <a:rPr sz="27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00" dirty="0">
                <a:solidFill>
                  <a:srgbClr val="262626"/>
                </a:solidFill>
                <a:latin typeface="Tahoma"/>
                <a:cs typeface="Tahoma"/>
              </a:rPr>
              <a:t>такого</a:t>
            </a:r>
            <a:r>
              <a:rPr sz="27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45" dirty="0">
                <a:solidFill>
                  <a:srgbClr val="262626"/>
                </a:solidFill>
                <a:latin typeface="Tahoma"/>
                <a:cs typeface="Tahoma"/>
              </a:rPr>
              <a:t>согласия,</a:t>
            </a:r>
            <a:r>
              <a:rPr sz="27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220" dirty="0">
                <a:solidFill>
                  <a:srgbClr val="262626"/>
                </a:solidFill>
                <a:latin typeface="Tahoma"/>
                <a:cs typeface="Tahoma"/>
              </a:rPr>
              <a:t>если</a:t>
            </a:r>
            <a:r>
              <a:rPr sz="27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75" dirty="0">
                <a:solidFill>
                  <a:srgbClr val="262626"/>
                </a:solidFill>
                <a:latin typeface="Tahoma"/>
                <a:cs typeface="Tahoma"/>
              </a:rPr>
              <a:t>отчуждение,</a:t>
            </a:r>
            <a:r>
              <a:rPr sz="27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220" dirty="0">
                <a:solidFill>
                  <a:srgbClr val="262626"/>
                </a:solidFill>
                <a:latin typeface="Tahoma"/>
                <a:cs typeface="Tahoma"/>
              </a:rPr>
              <a:t>аренда, </a:t>
            </a:r>
            <a:r>
              <a:rPr sz="2700" spc="280" dirty="0">
                <a:solidFill>
                  <a:srgbClr val="262626"/>
                </a:solidFill>
                <a:latin typeface="Tahoma"/>
                <a:cs typeface="Tahoma"/>
              </a:rPr>
              <a:t>наем,</a:t>
            </a:r>
            <a:r>
              <a:rPr sz="27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60" dirty="0">
                <a:solidFill>
                  <a:srgbClr val="262626"/>
                </a:solidFill>
                <a:latin typeface="Tahoma"/>
                <a:cs typeface="Tahoma"/>
              </a:rPr>
              <a:t>залог,</a:t>
            </a:r>
            <a:r>
              <a:rPr sz="27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80" dirty="0" err="1">
                <a:solidFill>
                  <a:srgbClr val="262626"/>
                </a:solidFill>
                <a:latin typeface="Tahoma"/>
                <a:cs typeface="Tahoma"/>
              </a:rPr>
              <a:t>предоставление</a:t>
            </a:r>
            <a:r>
              <a:rPr sz="27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700" spc="-7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700" spc="-16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7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55" dirty="0">
                <a:solidFill>
                  <a:srgbClr val="262626"/>
                </a:solidFill>
                <a:latin typeface="Tahoma"/>
                <a:cs typeface="Tahoma"/>
              </a:rPr>
              <a:t>безвозмездное </a:t>
            </a:r>
            <a:r>
              <a:rPr sz="2700" spc="114" dirty="0">
                <a:solidFill>
                  <a:srgbClr val="262626"/>
                </a:solidFill>
                <a:latin typeface="Tahoma"/>
                <a:cs typeface="Tahoma"/>
              </a:rPr>
              <a:t>пользование</a:t>
            </a:r>
            <a:r>
              <a:rPr sz="27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dirty="0">
                <a:solidFill>
                  <a:srgbClr val="262626"/>
                </a:solidFill>
                <a:latin typeface="Tahoma"/>
                <a:cs typeface="Tahoma"/>
              </a:rPr>
              <a:t>жилых</a:t>
            </a:r>
            <a:r>
              <a:rPr sz="27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285" dirty="0" err="1">
                <a:solidFill>
                  <a:srgbClr val="262626"/>
                </a:solidFill>
                <a:latin typeface="Tahoma"/>
                <a:cs typeface="Tahoma"/>
              </a:rPr>
              <a:t>помещений</a:t>
            </a:r>
            <a:r>
              <a:rPr sz="27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10" dirty="0" err="1">
                <a:solidFill>
                  <a:srgbClr val="262626"/>
                </a:solidFill>
                <a:latin typeface="Tahoma"/>
                <a:cs typeface="Tahoma"/>
              </a:rPr>
              <a:t>могут</a:t>
            </a:r>
            <a:r>
              <a:rPr lang="ru-RU" sz="2700" dirty="0">
                <a:latin typeface="Tahoma"/>
                <a:cs typeface="Tahoma"/>
              </a:rPr>
              <a:t> </a:t>
            </a:r>
            <a:r>
              <a:rPr sz="2700" spc="210" dirty="0" err="1">
                <a:solidFill>
                  <a:srgbClr val="262626"/>
                </a:solidFill>
                <a:latin typeface="Tahoma"/>
                <a:cs typeface="Tahoma"/>
              </a:rPr>
              <a:t>существенно</a:t>
            </a:r>
            <a:r>
              <a:rPr sz="27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60" dirty="0">
                <a:solidFill>
                  <a:srgbClr val="262626"/>
                </a:solidFill>
                <a:latin typeface="Tahoma"/>
                <a:cs typeface="Tahoma"/>
              </a:rPr>
              <a:t>ухудшить</a:t>
            </a:r>
            <a:r>
              <a:rPr sz="27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50" dirty="0" err="1">
                <a:solidFill>
                  <a:srgbClr val="262626"/>
                </a:solidFill>
                <a:latin typeface="Tahoma"/>
                <a:cs typeface="Tahoma"/>
              </a:rPr>
              <a:t>жилищные</a:t>
            </a:r>
            <a:r>
              <a:rPr sz="27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70" dirty="0" err="1">
                <a:solidFill>
                  <a:srgbClr val="262626"/>
                </a:solidFill>
                <a:latin typeface="Tahoma"/>
                <a:cs typeface="Tahoma"/>
              </a:rPr>
              <a:t>условия</a:t>
            </a:r>
            <a:r>
              <a:rPr lang="ru-RU" sz="2700" dirty="0">
                <a:latin typeface="Tahoma"/>
                <a:cs typeface="Tahoma"/>
              </a:rPr>
              <a:t> </a:t>
            </a:r>
            <a:r>
              <a:rPr sz="2700" spc="90" dirty="0" err="1">
                <a:solidFill>
                  <a:srgbClr val="262626"/>
                </a:solidFill>
                <a:latin typeface="Tahoma"/>
                <a:cs typeface="Tahoma"/>
              </a:rPr>
              <a:t>подопечных</a:t>
            </a:r>
            <a:r>
              <a:rPr sz="27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80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r>
              <a:rPr sz="2700" spc="-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dirty="0">
                <a:solidFill>
                  <a:srgbClr val="262626"/>
                </a:solidFill>
                <a:latin typeface="Tahoma"/>
                <a:cs typeface="Tahoma"/>
              </a:rPr>
              <a:t>причинить</a:t>
            </a:r>
            <a:r>
              <a:rPr sz="27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55" dirty="0">
                <a:solidFill>
                  <a:srgbClr val="262626"/>
                </a:solidFill>
                <a:latin typeface="Tahoma"/>
                <a:cs typeface="Tahoma"/>
              </a:rPr>
              <a:t>вред</a:t>
            </a:r>
            <a:r>
              <a:rPr sz="2700" spc="-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dirty="0">
                <a:solidFill>
                  <a:srgbClr val="262626"/>
                </a:solidFill>
                <a:latin typeface="Tahoma"/>
                <a:cs typeface="Tahoma"/>
              </a:rPr>
              <a:t>их</a:t>
            </a:r>
            <a:r>
              <a:rPr sz="2700" spc="-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265" dirty="0">
                <a:solidFill>
                  <a:srgbClr val="262626"/>
                </a:solidFill>
                <a:latin typeface="Tahoma"/>
                <a:cs typeface="Tahoma"/>
              </a:rPr>
              <a:t>интересам </a:t>
            </a:r>
            <a:r>
              <a:rPr sz="2700" spc="185" dirty="0">
                <a:solidFill>
                  <a:srgbClr val="262626"/>
                </a:solidFill>
                <a:latin typeface="Tahoma"/>
                <a:cs typeface="Tahoma"/>
              </a:rPr>
              <a:t>либо</a:t>
            </a:r>
            <a:r>
              <a:rPr sz="27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235" dirty="0">
                <a:solidFill>
                  <a:srgbClr val="262626"/>
                </a:solidFill>
                <a:latin typeface="Tahoma"/>
                <a:cs typeface="Tahoma"/>
              </a:rPr>
              <a:t>имущественному</a:t>
            </a:r>
            <a:r>
              <a:rPr sz="27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700" spc="135" dirty="0">
                <a:solidFill>
                  <a:srgbClr val="262626"/>
                </a:solidFill>
                <a:latin typeface="Tahoma"/>
                <a:cs typeface="Tahoma"/>
              </a:rPr>
              <a:t>положению.</a:t>
            </a:r>
            <a:endParaRPr sz="27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71952" y="1396949"/>
            <a:ext cx="8564880" cy="432233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110" dirty="0">
                <a:solidFill>
                  <a:srgbClr val="262626"/>
                </a:solidFill>
                <a:latin typeface="Tahoma"/>
                <a:cs typeface="Tahoma"/>
              </a:rPr>
              <a:t>Под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65" dirty="0">
                <a:solidFill>
                  <a:srgbClr val="262626"/>
                </a:solidFill>
                <a:latin typeface="Tahoma"/>
                <a:cs typeface="Tahoma"/>
              </a:rPr>
              <a:t>существенным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65" dirty="0">
                <a:solidFill>
                  <a:srgbClr val="262626"/>
                </a:solidFill>
                <a:latin typeface="Tahoma"/>
                <a:cs typeface="Tahoma"/>
              </a:rPr>
              <a:t>ухудшением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80" dirty="0">
                <a:solidFill>
                  <a:srgbClr val="262626"/>
                </a:solidFill>
                <a:latin typeface="Tahoma"/>
                <a:cs typeface="Tahoma"/>
              </a:rPr>
              <a:t>жилищных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условий</a:t>
            </a: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262626"/>
                </a:solidFill>
                <a:latin typeface="Tahoma"/>
                <a:cs typeface="Tahoma"/>
              </a:rPr>
              <a:t>понимаются:</a:t>
            </a:r>
            <a:endParaRPr sz="2000" dirty="0">
              <a:latin typeface="Tahoma"/>
              <a:cs typeface="Tahoma"/>
            </a:endParaRPr>
          </a:p>
          <a:p>
            <a:pPr marL="12700" marR="51435" indent="153670" algn="just">
              <a:lnSpc>
                <a:spcPct val="100000"/>
              </a:lnSpc>
              <a:spcBef>
                <a:spcPts val="2405"/>
              </a:spcBef>
              <a:buChar char="-"/>
              <a:tabLst>
                <a:tab pos="166370" algn="l"/>
              </a:tabLst>
            </a:pPr>
            <a:r>
              <a:rPr sz="2000" spc="135" dirty="0">
                <a:solidFill>
                  <a:srgbClr val="262626"/>
                </a:solidFill>
                <a:latin typeface="Tahoma"/>
                <a:cs typeface="Tahoma"/>
              </a:rPr>
              <a:t>обеспеченность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262626"/>
                </a:solidFill>
                <a:latin typeface="Tahoma"/>
                <a:cs typeface="Tahoma"/>
              </a:rPr>
              <a:t>жилым</a:t>
            </a:r>
            <a:r>
              <a:rPr sz="20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260" dirty="0">
                <a:solidFill>
                  <a:srgbClr val="262626"/>
                </a:solidFill>
                <a:latin typeface="Tahoma"/>
                <a:cs typeface="Tahoma"/>
              </a:rPr>
              <a:t>помещением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245" dirty="0">
                <a:solidFill>
                  <a:srgbClr val="262626"/>
                </a:solidFill>
                <a:latin typeface="Tahoma"/>
                <a:cs typeface="Tahoma"/>
              </a:rPr>
              <a:t>общей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5" dirty="0">
                <a:solidFill>
                  <a:srgbClr val="262626"/>
                </a:solidFill>
                <a:latin typeface="Tahoma"/>
                <a:cs typeface="Tahoma"/>
              </a:rPr>
              <a:t>площадью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235" dirty="0">
                <a:solidFill>
                  <a:srgbClr val="262626"/>
                </a:solidFill>
                <a:latin typeface="Tahoma"/>
                <a:cs typeface="Tahoma"/>
              </a:rPr>
              <a:t>менее </a:t>
            </a:r>
            <a:r>
              <a:rPr sz="2000" spc="55" dirty="0">
                <a:solidFill>
                  <a:srgbClr val="262626"/>
                </a:solidFill>
                <a:latin typeface="Tahoma"/>
                <a:cs typeface="Tahoma"/>
              </a:rPr>
              <a:t>пятнадцати</a:t>
            </a:r>
            <a:r>
              <a:rPr sz="20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262626"/>
                </a:solidFill>
                <a:latin typeface="Tahoma"/>
                <a:cs typeface="Tahoma"/>
              </a:rPr>
              <a:t>квадратных</a:t>
            </a:r>
            <a:r>
              <a:rPr sz="20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55" dirty="0">
                <a:solidFill>
                  <a:srgbClr val="262626"/>
                </a:solidFill>
                <a:latin typeface="Tahoma"/>
                <a:cs typeface="Tahoma"/>
              </a:rPr>
              <a:t>метров</a:t>
            </a:r>
            <a:r>
              <a:rPr sz="20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(в</a:t>
            </a:r>
            <a:r>
              <a:rPr sz="20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55" dirty="0">
                <a:solidFill>
                  <a:srgbClr val="262626"/>
                </a:solidFill>
                <a:latin typeface="Tahoma"/>
                <a:cs typeface="Tahoma"/>
              </a:rPr>
              <a:t>городе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262626"/>
                </a:solidFill>
                <a:latin typeface="Tahoma"/>
                <a:cs typeface="Tahoma"/>
              </a:rPr>
              <a:t>Минске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-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254" dirty="0">
                <a:solidFill>
                  <a:srgbClr val="262626"/>
                </a:solidFill>
                <a:latin typeface="Tahoma"/>
                <a:cs typeface="Tahoma"/>
              </a:rPr>
              <a:t>менее</a:t>
            </a:r>
            <a:r>
              <a:rPr sz="20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5" dirty="0">
                <a:solidFill>
                  <a:srgbClr val="262626"/>
                </a:solidFill>
                <a:latin typeface="Tahoma"/>
                <a:cs typeface="Tahoma"/>
              </a:rPr>
              <a:t>десяти </a:t>
            </a:r>
            <a:r>
              <a:rPr sz="2000" spc="60" dirty="0">
                <a:solidFill>
                  <a:srgbClr val="262626"/>
                </a:solidFill>
                <a:latin typeface="Tahoma"/>
                <a:cs typeface="Tahoma"/>
              </a:rPr>
              <a:t>квадратных</a:t>
            </a:r>
            <a:r>
              <a:rPr sz="20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262626"/>
                </a:solidFill>
                <a:latin typeface="Tahoma"/>
                <a:cs typeface="Tahoma"/>
              </a:rPr>
              <a:t>метров)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90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4" dirty="0">
                <a:solidFill>
                  <a:srgbClr val="262626"/>
                </a:solidFill>
                <a:latin typeface="Tahoma"/>
                <a:cs typeface="Tahoma"/>
              </a:rPr>
              <a:t>одного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90" dirty="0">
                <a:solidFill>
                  <a:srgbClr val="262626"/>
                </a:solidFill>
                <a:latin typeface="Tahoma"/>
                <a:cs typeface="Tahoma"/>
              </a:rPr>
              <a:t>человека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5" dirty="0">
                <a:solidFill>
                  <a:srgbClr val="262626"/>
                </a:solidFill>
                <a:latin typeface="Tahoma"/>
                <a:cs typeface="Tahoma"/>
              </a:rPr>
              <a:t>случае,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55" dirty="0" err="1">
                <a:solidFill>
                  <a:srgbClr val="262626"/>
                </a:solidFill>
                <a:latin typeface="Tahoma"/>
                <a:cs typeface="Tahoma"/>
              </a:rPr>
              <a:t>если</a:t>
            </a:r>
            <a:r>
              <a:rPr lang="ru-RU" sz="2000" dirty="0">
                <a:latin typeface="Tahoma"/>
                <a:cs typeface="Tahoma"/>
              </a:rPr>
              <a:t> </a:t>
            </a:r>
            <a:r>
              <a:rPr sz="2000" spc="130" dirty="0" err="1">
                <a:solidFill>
                  <a:srgbClr val="262626"/>
                </a:solidFill>
                <a:latin typeface="Tahoma"/>
                <a:cs typeface="Tahoma"/>
              </a:rPr>
              <a:t>обеспеченность</a:t>
            </a:r>
            <a:r>
              <a:rPr sz="20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262626"/>
                </a:solidFill>
                <a:latin typeface="Tahoma"/>
                <a:cs typeface="Tahoma"/>
              </a:rPr>
              <a:t>была</a:t>
            </a:r>
            <a:r>
              <a:rPr sz="20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пятнадцать</a:t>
            </a:r>
            <a:r>
              <a:rPr sz="20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5" dirty="0">
                <a:solidFill>
                  <a:srgbClr val="262626"/>
                </a:solidFill>
                <a:latin typeface="Tahoma"/>
                <a:cs typeface="Tahoma"/>
              </a:rPr>
              <a:t>квадратных</a:t>
            </a:r>
            <a:r>
              <a:rPr sz="20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50" dirty="0">
                <a:solidFill>
                  <a:srgbClr val="262626"/>
                </a:solidFill>
                <a:latin typeface="Tahoma"/>
                <a:cs typeface="Tahoma"/>
              </a:rPr>
              <a:t>метров</a:t>
            </a:r>
            <a:r>
              <a:rPr sz="20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000" spc="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85" dirty="0" err="1">
                <a:solidFill>
                  <a:srgbClr val="262626"/>
                </a:solidFill>
                <a:latin typeface="Tahoma"/>
                <a:cs typeface="Tahoma"/>
              </a:rPr>
              <a:t>более</a:t>
            </a:r>
            <a:r>
              <a:rPr sz="20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000" spc="-1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000" spc="-25" dirty="0">
                <a:solidFill>
                  <a:srgbClr val="262626"/>
                </a:solidFill>
                <a:latin typeface="Tahoma"/>
                <a:cs typeface="Tahoma"/>
              </a:rPr>
              <a:t>(в</a:t>
            </a:r>
            <a:r>
              <a:rPr lang="ru-RU" sz="2000" dirty="0">
                <a:latin typeface="Tahoma"/>
                <a:cs typeface="Tahoma"/>
              </a:rPr>
              <a:t> </a:t>
            </a:r>
            <a:r>
              <a:rPr sz="2000" spc="155" dirty="0" err="1">
                <a:solidFill>
                  <a:srgbClr val="262626"/>
                </a:solidFill>
                <a:latin typeface="Tahoma"/>
                <a:cs typeface="Tahoma"/>
              </a:rPr>
              <a:t>городе</a:t>
            </a:r>
            <a:r>
              <a:rPr sz="20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262626"/>
                </a:solidFill>
                <a:latin typeface="Tahoma"/>
                <a:cs typeface="Tahoma"/>
              </a:rPr>
              <a:t>Минске</a:t>
            </a:r>
            <a:r>
              <a:rPr sz="20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-</a:t>
            </a:r>
            <a:r>
              <a:rPr sz="20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десять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262626"/>
                </a:solidFill>
                <a:latin typeface="Tahoma"/>
                <a:cs typeface="Tahoma"/>
              </a:rPr>
              <a:t>квадратных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55" dirty="0">
                <a:solidFill>
                  <a:srgbClr val="262626"/>
                </a:solidFill>
                <a:latin typeface="Tahoma"/>
                <a:cs typeface="Tahoma"/>
              </a:rPr>
              <a:t>метров</a:t>
            </a: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0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95" dirty="0">
                <a:solidFill>
                  <a:srgbClr val="262626"/>
                </a:solidFill>
                <a:latin typeface="Tahoma"/>
                <a:cs typeface="Tahoma"/>
              </a:rPr>
              <a:t>более);</a:t>
            </a:r>
            <a:endParaRPr sz="2000" dirty="0">
              <a:latin typeface="Tahoma"/>
              <a:cs typeface="Tahoma"/>
            </a:endParaRPr>
          </a:p>
          <a:p>
            <a:pPr marL="166370" indent="-153670" algn="just">
              <a:lnSpc>
                <a:spcPct val="100000"/>
              </a:lnSpc>
              <a:spcBef>
                <a:spcPts val="2400"/>
              </a:spcBef>
              <a:buChar char="-"/>
              <a:tabLst>
                <a:tab pos="166370" algn="l"/>
              </a:tabLst>
            </a:pPr>
            <a:r>
              <a:rPr sz="2000" spc="90" dirty="0">
                <a:solidFill>
                  <a:srgbClr val="262626"/>
                </a:solidFill>
                <a:latin typeface="Tahoma"/>
                <a:cs typeface="Tahoma"/>
              </a:rPr>
              <a:t>несоответствие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5" dirty="0">
                <a:solidFill>
                  <a:srgbClr val="262626"/>
                </a:solidFill>
                <a:latin typeface="Tahoma"/>
                <a:cs typeface="Tahoma"/>
              </a:rPr>
              <a:t>жилого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90" dirty="0">
                <a:solidFill>
                  <a:srgbClr val="262626"/>
                </a:solidFill>
                <a:latin typeface="Tahoma"/>
                <a:cs typeface="Tahoma"/>
              </a:rPr>
              <a:t>помещения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0" dirty="0" err="1">
                <a:solidFill>
                  <a:srgbClr val="262626"/>
                </a:solidFill>
                <a:latin typeface="Tahoma"/>
                <a:cs typeface="Tahoma"/>
              </a:rPr>
              <a:t>установленным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000" spc="-7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000" spc="-25" dirty="0" err="1">
                <a:solidFill>
                  <a:srgbClr val="262626"/>
                </a:solidFill>
                <a:latin typeface="Tahoma"/>
                <a:cs typeface="Tahoma"/>
              </a:rPr>
              <a:t>для</a:t>
            </a:r>
            <a:r>
              <a:rPr lang="ru-RU" sz="2000" dirty="0">
                <a:latin typeface="Tahoma"/>
                <a:cs typeface="Tahoma"/>
              </a:rPr>
              <a:t> </a:t>
            </a:r>
            <a:r>
              <a:rPr sz="2000" spc="90" dirty="0" err="1">
                <a:solidFill>
                  <a:srgbClr val="262626"/>
                </a:solidFill>
                <a:latin typeface="Tahoma"/>
                <a:cs typeface="Tahoma"/>
              </a:rPr>
              <a:t>проживания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262626"/>
                </a:solidFill>
                <a:latin typeface="Tahoma"/>
                <a:cs typeface="Tahoma"/>
              </a:rPr>
              <a:t>санитарным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0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262626"/>
                </a:solidFill>
                <a:latin typeface="Tahoma"/>
                <a:cs typeface="Tahoma"/>
              </a:rPr>
              <a:t>техническим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90" dirty="0">
                <a:solidFill>
                  <a:srgbClr val="262626"/>
                </a:solidFill>
                <a:latin typeface="Tahoma"/>
                <a:cs typeface="Tahoma"/>
              </a:rPr>
              <a:t>требованиям;</a:t>
            </a:r>
            <a:endParaRPr sz="2000" dirty="0">
              <a:latin typeface="Tahoma"/>
              <a:cs typeface="Tahoma"/>
            </a:endParaRPr>
          </a:p>
          <a:p>
            <a:pPr marL="12700" marR="278765" indent="153670" algn="just">
              <a:lnSpc>
                <a:spcPct val="100000"/>
              </a:lnSpc>
              <a:spcBef>
                <a:spcPts val="2405"/>
              </a:spcBef>
              <a:buChar char="-"/>
              <a:tabLst>
                <a:tab pos="166370" algn="l"/>
              </a:tabLst>
            </a:pPr>
            <a:r>
              <a:rPr sz="2000" spc="90" dirty="0">
                <a:solidFill>
                  <a:srgbClr val="262626"/>
                </a:solidFill>
                <a:latin typeface="Tahoma"/>
                <a:cs typeface="Tahoma"/>
              </a:rPr>
              <a:t>несоответствие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5" dirty="0">
                <a:solidFill>
                  <a:srgbClr val="262626"/>
                </a:solidFill>
                <a:latin typeface="Tahoma"/>
                <a:cs typeface="Tahoma"/>
              </a:rPr>
              <a:t>жилого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90" dirty="0">
                <a:solidFill>
                  <a:srgbClr val="262626"/>
                </a:solidFill>
                <a:latin typeface="Tahoma"/>
                <a:cs typeface="Tahoma"/>
              </a:rPr>
              <a:t>помещения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5" dirty="0">
                <a:solidFill>
                  <a:srgbClr val="262626"/>
                </a:solidFill>
                <a:latin typeface="Tahoma"/>
                <a:cs typeface="Tahoma"/>
              </a:rPr>
              <a:t>типовым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4" dirty="0">
                <a:solidFill>
                  <a:srgbClr val="262626"/>
                </a:solidFill>
                <a:latin typeface="Tahoma"/>
                <a:cs typeface="Tahoma"/>
              </a:rPr>
              <a:t>потребительским </a:t>
            </a:r>
            <a:r>
              <a:rPr sz="2000" spc="120" dirty="0">
                <a:solidFill>
                  <a:srgbClr val="262626"/>
                </a:solidFill>
                <a:latin typeface="Tahoma"/>
                <a:cs typeface="Tahoma"/>
              </a:rPr>
              <a:t>качествам,</a:t>
            </a:r>
            <a:r>
              <a:rPr sz="20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262626"/>
                </a:solidFill>
                <a:latin typeface="Tahoma"/>
                <a:cs typeface="Tahoma"/>
              </a:rPr>
              <a:t>если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240" dirty="0">
                <a:solidFill>
                  <a:srgbClr val="262626"/>
                </a:solidFill>
                <a:latin typeface="Tahoma"/>
                <a:cs typeface="Tahoma"/>
              </a:rPr>
              <a:t>занимаемое</a:t>
            </a:r>
            <a:r>
              <a:rPr sz="20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262626"/>
                </a:solidFill>
                <a:latin typeface="Tahoma"/>
                <a:cs typeface="Tahoma"/>
              </a:rPr>
              <a:t>жилое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235" dirty="0" err="1">
                <a:solidFill>
                  <a:srgbClr val="262626"/>
                </a:solidFill>
                <a:latin typeface="Tahoma"/>
                <a:cs typeface="Tahoma"/>
              </a:rPr>
              <a:t>помещение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30" dirty="0" err="1">
                <a:solidFill>
                  <a:srgbClr val="262626"/>
                </a:solidFill>
                <a:latin typeface="Tahoma"/>
                <a:cs typeface="Tahoma"/>
              </a:rPr>
              <a:t>таким</a:t>
            </a:r>
            <a:r>
              <a:rPr lang="ru-RU" sz="2000" dirty="0">
                <a:latin typeface="Tahoma"/>
                <a:cs typeface="Tahoma"/>
              </a:rPr>
              <a:t> </a:t>
            </a:r>
            <a:r>
              <a:rPr sz="2000" spc="135" dirty="0" err="1">
                <a:solidFill>
                  <a:srgbClr val="262626"/>
                </a:solidFill>
                <a:latin typeface="Tahoma"/>
                <a:cs typeface="Tahoma"/>
              </a:rPr>
              <a:t>качествам</a:t>
            </a:r>
            <a:r>
              <a:rPr sz="20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35" dirty="0">
                <a:solidFill>
                  <a:srgbClr val="262626"/>
                </a:solidFill>
                <a:latin typeface="Tahoma"/>
                <a:cs typeface="Tahoma"/>
              </a:rPr>
              <a:t>соответствует.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50824"/>
            <a:ext cx="8457565" cy="1169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500" spc="155" dirty="0"/>
              <a:t>Запрет</a:t>
            </a:r>
            <a:r>
              <a:rPr sz="2500" spc="-65" dirty="0"/>
              <a:t> </a:t>
            </a:r>
            <a:r>
              <a:rPr sz="2500" spc="225" dirty="0"/>
              <a:t>на</a:t>
            </a:r>
            <a:r>
              <a:rPr sz="2500" spc="-65" dirty="0"/>
              <a:t> </a:t>
            </a:r>
            <a:r>
              <a:rPr sz="2500" spc="80" dirty="0"/>
              <a:t>отчуждение</a:t>
            </a:r>
            <a:r>
              <a:rPr sz="2500" spc="-40" dirty="0"/>
              <a:t> </a:t>
            </a:r>
            <a:r>
              <a:rPr sz="2500" dirty="0"/>
              <a:t>жилых</a:t>
            </a:r>
            <a:r>
              <a:rPr sz="2500" spc="-65" dirty="0"/>
              <a:t> </a:t>
            </a:r>
            <a:r>
              <a:rPr sz="2500" spc="225" dirty="0"/>
              <a:t>помещений,</a:t>
            </a:r>
            <a:r>
              <a:rPr sz="2500" spc="-35" dirty="0"/>
              <a:t> </a:t>
            </a:r>
            <a:r>
              <a:rPr sz="2500" spc="-150" dirty="0"/>
              <a:t>в</a:t>
            </a:r>
            <a:r>
              <a:rPr sz="2500" spc="-70" dirty="0"/>
              <a:t> </a:t>
            </a:r>
            <a:r>
              <a:rPr sz="2500" spc="55" dirty="0"/>
              <a:t>которых </a:t>
            </a:r>
            <a:r>
              <a:rPr sz="2500" spc="114" dirty="0"/>
              <a:t>проживают</a:t>
            </a:r>
            <a:r>
              <a:rPr sz="2500" spc="-35" dirty="0"/>
              <a:t> </a:t>
            </a:r>
            <a:r>
              <a:rPr sz="2500" spc="225" dirty="0"/>
              <a:t>недееспособные</a:t>
            </a:r>
            <a:r>
              <a:rPr sz="2500" spc="-25" dirty="0"/>
              <a:t> </a:t>
            </a:r>
            <a:r>
              <a:rPr sz="2500" spc="110" dirty="0"/>
              <a:t>и</a:t>
            </a:r>
            <a:r>
              <a:rPr sz="2500" spc="-90" dirty="0"/>
              <a:t> </a:t>
            </a:r>
            <a:r>
              <a:rPr sz="2500" spc="114" dirty="0" err="1"/>
              <a:t>ограниченные</a:t>
            </a:r>
            <a:r>
              <a:rPr sz="2500" spc="-10" dirty="0"/>
              <a:t> </a:t>
            </a:r>
            <a:br>
              <a:rPr lang="ru-RU" sz="2500" spc="-10" dirty="0"/>
            </a:br>
            <a:r>
              <a:rPr sz="2500" spc="-50" dirty="0"/>
              <a:t>в </a:t>
            </a:r>
            <a:r>
              <a:rPr sz="2500" spc="225" dirty="0"/>
              <a:t>дееспособности</a:t>
            </a:r>
            <a:r>
              <a:rPr sz="2500" spc="-15" dirty="0"/>
              <a:t> </a:t>
            </a:r>
            <a:r>
              <a:rPr sz="2500" spc="180" dirty="0"/>
              <a:t>граждане</a:t>
            </a:r>
            <a:endParaRPr sz="2500" dirty="0"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2250" y="1261109"/>
            <a:ext cx="8571865" cy="36426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28625" marR="415290" algn="ctr">
              <a:lnSpc>
                <a:spcPct val="100000"/>
              </a:lnSpc>
              <a:spcBef>
                <a:spcPts val="105"/>
              </a:spcBef>
            </a:pPr>
            <a:r>
              <a:rPr sz="2000" spc="80" dirty="0">
                <a:solidFill>
                  <a:srgbClr val="262626"/>
                </a:solidFill>
                <a:latin typeface="Tahoma"/>
                <a:cs typeface="Tahoma"/>
              </a:rPr>
              <a:t>Отчуждение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55" dirty="0">
                <a:solidFill>
                  <a:srgbClr val="262626"/>
                </a:solidFill>
                <a:latin typeface="Tahoma"/>
                <a:cs typeface="Tahoma"/>
              </a:rPr>
              <a:t>собственником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262626"/>
                </a:solidFill>
                <a:latin typeface="Tahoma"/>
                <a:cs typeface="Tahoma"/>
              </a:rPr>
              <a:t>жилого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65" dirty="0">
                <a:solidFill>
                  <a:srgbClr val="262626"/>
                </a:solidFill>
                <a:latin typeface="Tahoma"/>
                <a:cs typeface="Tahoma"/>
              </a:rPr>
              <a:t>помещения,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60" dirty="0">
                <a:solidFill>
                  <a:srgbClr val="262626"/>
                </a:solidFill>
                <a:latin typeface="Tahoma"/>
                <a:cs typeface="Tahoma"/>
              </a:rPr>
              <a:t>котором </a:t>
            </a:r>
            <a:r>
              <a:rPr sz="2000" spc="95" dirty="0">
                <a:solidFill>
                  <a:srgbClr val="262626"/>
                </a:solidFill>
                <a:latin typeface="Tahoma"/>
                <a:cs typeface="Tahoma"/>
              </a:rPr>
              <a:t>проживают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30" dirty="0">
                <a:solidFill>
                  <a:srgbClr val="262626"/>
                </a:solidFill>
                <a:latin typeface="Tahoma"/>
                <a:cs typeface="Tahoma"/>
              </a:rPr>
              <a:t>граждане,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признанные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95" dirty="0">
                <a:solidFill>
                  <a:srgbClr val="262626"/>
                </a:solidFill>
                <a:latin typeface="Tahoma"/>
                <a:cs typeface="Tahoma"/>
              </a:rPr>
              <a:t>недееспособными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35" dirty="0">
                <a:solidFill>
                  <a:srgbClr val="262626"/>
                </a:solidFill>
                <a:latin typeface="Tahoma"/>
                <a:cs typeface="Tahoma"/>
              </a:rPr>
              <a:t>или</a:t>
            </a:r>
            <a:endParaRPr sz="2000" dirty="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ограниченные</a:t>
            </a:r>
            <a:r>
              <a:rPr sz="20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-12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000" spc="-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80" dirty="0">
                <a:solidFill>
                  <a:srgbClr val="262626"/>
                </a:solidFill>
                <a:latin typeface="Tahoma"/>
                <a:cs typeface="Tahoma"/>
              </a:rPr>
              <a:t>дееспособности</a:t>
            </a:r>
            <a:r>
              <a:rPr sz="2000" spc="-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90" dirty="0">
                <a:solidFill>
                  <a:srgbClr val="262626"/>
                </a:solidFill>
                <a:latin typeface="Tahoma"/>
                <a:cs typeface="Tahoma"/>
              </a:rPr>
              <a:t>судом,</a:t>
            </a:r>
            <a:r>
              <a:rPr sz="2000" spc="-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262626"/>
                </a:solidFill>
                <a:latin typeface="Tahoma"/>
                <a:cs typeface="Tahoma"/>
              </a:rPr>
              <a:t>допускается</a:t>
            </a:r>
            <a:r>
              <a:rPr sz="20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dirty="0" err="1">
                <a:solidFill>
                  <a:srgbClr val="262626"/>
                </a:solidFill>
                <a:latin typeface="Tahoma"/>
                <a:cs typeface="Tahoma"/>
              </a:rPr>
              <a:t>только</a:t>
            </a:r>
            <a:r>
              <a:rPr sz="20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000" spc="-4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000" spc="320" dirty="0">
                <a:solidFill>
                  <a:srgbClr val="262626"/>
                </a:solidFill>
                <a:latin typeface="Tahoma"/>
                <a:cs typeface="Tahoma"/>
              </a:rPr>
              <a:t>с</a:t>
            </a:r>
            <a:r>
              <a:rPr lang="ru-RU" sz="2000" dirty="0">
                <a:latin typeface="Tahoma"/>
                <a:cs typeface="Tahoma"/>
              </a:rPr>
              <a:t> </a:t>
            </a:r>
            <a:r>
              <a:rPr sz="2000" spc="145" dirty="0" err="1">
                <a:solidFill>
                  <a:srgbClr val="262626"/>
                </a:solidFill>
                <a:latin typeface="Tahoma"/>
                <a:cs typeface="Tahoma"/>
              </a:rPr>
              <a:t>письменного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30" dirty="0">
                <a:solidFill>
                  <a:srgbClr val="262626"/>
                </a:solidFill>
                <a:latin typeface="Tahoma"/>
                <a:cs typeface="Tahoma"/>
              </a:rPr>
              <a:t>согласия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262626"/>
                </a:solidFill>
                <a:latin typeface="Tahoma"/>
                <a:cs typeface="Tahoma"/>
              </a:rPr>
              <a:t>органа</a:t>
            </a:r>
            <a:r>
              <a:rPr sz="20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45" dirty="0">
                <a:solidFill>
                  <a:srgbClr val="262626"/>
                </a:solidFill>
                <a:latin typeface="Tahoma"/>
                <a:cs typeface="Tahoma"/>
              </a:rPr>
              <a:t>попечительства.</a:t>
            </a:r>
            <a:endParaRPr sz="20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905"/>
              </a:spcBef>
            </a:pPr>
            <a:endParaRPr sz="2000" dirty="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связи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370" dirty="0">
                <a:solidFill>
                  <a:srgbClr val="262626"/>
                </a:solidFill>
                <a:latin typeface="Tahoma"/>
                <a:cs typeface="Tahoma"/>
              </a:rPr>
              <a:t>с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262626"/>
                </a:solidFill>
                <a:latin typeface="Tahoma"/>
                <a:cs typeface="Tahoma"/>
              </a:rPr>
              <a:t>чем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90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такие</a:t>
            </a:r>
            <a:r>
              <a:rPr sz="20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262626"/>
                </a:solidFill>
                <a:latin typeface="Tahoma"/>
                <a:cs typeface="Tahoma"/>
              </a:rPr>
              <a:t>жилые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90" dirty="0">
                <a:solidFill>
                  <a:srgbClr val="262626"/>
                </a:solidFill>
                <a:latin typeface="Tahoma"/>
                <a:cs typeface="Tahoma"/>
              </a:rPr>
              <a:t>помещения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90" dirty="0">
                <a:solidFill>
                  <a:srgbClr val="262626"/>
                </a:solidFill>
                <a:latin typeface="Tahoma"/>
                <a:cs typeface="Tahoma"/>
              </a:rPr>
              <a:t>устанавливается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95" dirty="0">
                <a:solidFill>
                  <a:srgbClr val="FF0000"/>
                </a:solidFill>
                <a:latin typeface="Tahoma"/>
                <a:cs typeface="Tahoma"/>
              </a:rPr>
              <a:t>запрет </a:t>
            </a:r>
            <a:r>
              <a:rPr sz="2000" spc="190" dirty="0" err="1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65" dirty="0" err="1">
                <a:solidFill>
                  <a:srgbClr val="262626"/>
                </a:solidFill>
                <a:latin typeface="Tahoma"/>
                <a:cs typeface="Tahoma"/>
              </a:rPr>
              <a:t>отчуждение</a:t>
            </a:r>
            <a:r>
              <a:rPr lang="ru-RU" sz="2000" dirty="0">
                <a:latin typeface="Tahoma"/>
                <a:cs typeface="Tahoma"/>
              </a:rPr>
              <a:t> </a:t>
            </a:r>
            <a:r>
              <a:rPr sz="2000" spc="110" dirty="0" err="1">
                <a:solidFill>
                  <a:srgbClr val="262626"/>
                </a:solidFill>
                <a:latin typeface="Tahoma"/>
                <a:cs typeface="Tahoma"/>
              </a:rPr>
              <a:t>без</a:t>
            </a:r>
            <a:r>
              <a:rPr lang="ru-RU" sz="20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50" dirty="0" err="1">
                <a:solidFill>
                  <a:srgbClr val="262626"/>
                </a:solidFill>
                <a:latin typeface="Tahoma"/>
                <a:cs typeface="Tahoma"/>
              </a:rPr>
              <a:t>письменного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30" dirty="0">
                <a:solidFill>
                  <a:srgbClr val="262626"/>
                </a:solidFill>
                <a:latin typeface="Tahoma"/>
                <a:cs typeface="Tahoma"/>
              </a:rPr>
              <a:t>согласия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262626"/>
                </a:solidFill>
                <a:latin typeface="Tahoma"/>
                <a:cs typeface="Tahoma"/>
              </a:rPr>
              <a:t>органа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5" dirty="0" err="1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0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000" spc="-7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45" dirty="0">
                <a:solidFill>
                  <a:srgbClr val="262626"/>
                </a:solidFill>
                <a:latin typeface="Tahoma"/>
                <a:cs typeface="Tahoma"/>
              </a:rPr>
              <a:t>попечительства, </a:t>
            </a:r>
            <a:r>
              <a:rPr sz="2000" spc="75" dirty="0">
                <a:solidFill>
                  <a:srgbClr val="262626"/>
                </a:solidFill>
                <a:latin typeface="Tahoma"/>
                <a:cs typeface="Tahoma"/>
              </a:rPr>
              <a:t>который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5" dirty="0">
                <a:solidFill>
                  <a:srgbClr val="262626"/>
                </a:solidFill>
                <a:latin typeface="Tahoma"/>
                <a:cs typeface="Tahoma"/>
              </a:rPr>
              <a:t>подлежит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262626"/>
                </a:solidFill>
                <a:latin typeface="Tahoma"/>
                <a:cs typeface="Tahoma"/>
              </a:rPr>
              <a:t>обязательной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30" dirty="0">
                <a:solidFill>
                  <a:srgbClr val="262626"/>
                </a:solidFill>
                <a:latin typeface="Tahoma"/>
                <a:cs typeface="Tahoma"/>
              </a:rPr>
              <a:t>регистрации</a:t>
            </a:r>
            <a:endParaRPr sz="2000" dirty="0">
              <a:latin typeface="Tahoma"/>
              <a:cs typeface="Tahoma"/>
            </a:endParaRPr>
          </a:p>
          <a:p>
            <a:pPr marL="635" algn="ctr">
              <a:lnSpc>
                <a:spcPct val="100000"/>
              </a:lnSpc>
            </a:pPr>
            <a:r>
              <a:rPr sz="2000" spc="-12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262626"/>
                </a:solidFill>
                <a:latin typeface="Tahoma"/>
                <a:cs typeface="Tahoma"/>
              </a:rPr>
              <a:t>территориальной</a:t>
            </a:r>
            <a:r>
              <a:rPr sz="20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35" dirty="0">
                <a:solidFill>
                  <a:srgbClr val="262626"/>
                </a:solidFill>
                <a:latin typeface="Tahoma"/>
                <a:cs typeface="Tahoma"/>
              </a:rPr>
              <a:t>организациями</a:t>
            </a:r>
            <a:r>
              <a:rPr sz="20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0" dirty="0">
                <a:solidFill>
                  <a:srgbClr val="262626"/>
                </a:solidFill>
                <a:latin typeface="Tahoma"/>
                <a:cs typeface="Tahoma"/>
              </a:rPr>
              <a:t>государственной</a:t>
            </a:r>
            <a:endParaRPr sz="2000" dirty="0">
              <a:latin typeface="Tahoma"/>
              <a:cs typeface="Tahoma"/>
            </a:endParaRPr>
          </a:p>
          <a:p>
            <a:pPr marL="635" algn="ctr">
              <a:lnSpc>
                <a:spcPct val="100000"/>
              </a:lnSpc>
            </a:pPr>
            <a:r>
              <a:rPr sz="2000" spc="145" dirty="0">
                <a:solidFill>
                  <a:srgbClr val="262626"/>
                </a:solidFill>
                <a:latin typeface="Tahoma"/>
                <a:cs typeface="Tahoma"/>
              </a:rPr>
              <a:t>регистрации</a:t>
            </a:r>
            <a:r>
              <a:rPr sz="20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262626"/>
                </a:solidFill>
                <a:latin typeface="Tahoma"/>
                <a:cs typeface="Tahoma"/>
              </a:rPr>
              <a:t>недвижимого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65" dirty="0">
                <a:solidFill>
                  <a:srgbClr val="262626"/>
                </a:solidFill>
                <a:latin typeface="Tahoma"/>
                <a:cs typeface="Tahoma"/>
              </a:rPr>
              <a:t>имущества,</a:t>
            </a:r>
            <a:r>
              <a:rPr sz="20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262626"/>
                </a:solidFill>
                <a:latin typeface="Tahoma"/>
                <a:cs typeface="Tahoma"/>
              </a:rPr>
              <a:t>прав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90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него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0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55" dirty="0" err="1">
                <a:solidFill>
                  <a:srgbClr val="262626"/>
                </a:solidFill>
                <a:latin typeface="Tahoma"/>
                <a:cs typeface="Tahoma"/>
              </a:rPr>
              <a:t>сделок</a:t>
            </a:r>
            <a:r>
              <a:rPr sz="20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000" spc="-8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000" spc="320" dirty="0">
                <a:solidFill>
                  <a:srgbClr val="262626"/>
                </a:solidFill>
                <a:latin typeface="Tahoma"/>
                <a:cs typeface="Tahoma"/>
              </a:rPr>
              <a:t>с</a:t>
            </a:r>
            <a:r>
              <a:rPr lang="ru-RU" sz="2000" dirty="0">
                <a:latin typeface="Tahoma"/>
                <a:cs typeface="Tahoma"/>
              </a:rPr>
              <a:t> </a:t>
            </a:r>
            <a:r>
              <a:rPr sz="2000" spc="220" dirty="0" err="1">
                <a:solidFill>
                  <a:srgbClr val="262626"/>
                </a:solidFill>
                <a:latin typeface="Tahoma"/>
                <a:cs typeface="Tahoma"/>
              </a:rPr>
              <a:t>ним</a:t>
            </a:r>
            <a:r>
              <a:rPr sz="20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40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90" dirty="0">
                <a:solidFill>
                  <a:srgbClr val="262626"/>
                </a:solidFill>
                <a:latin typeface="Tahoma"/>
                <a:cs typeface="Tahoma"/>
              </a:rPr>
              <a:t>месту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95" dirty="0">
                <a:solidFill>
                  <a:srgbClr val="262626"/>
                </a:solidFill>
                <a:latin typeface="Tahoma"/>
                <a:cs typeface="Tahoma"/>
              </a:rPr>
              <a:t>нахождения</a:t>
            </a:r>
            <a:r>
              <a:rPr sz="20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55" dirty="0">
                <a:solidFill>
                  <a:srgbClr val="262626"/>
                </a:solidFill>
                <a:latin typeface="Tahoma"/>
                <a:cs typeface="Tahoma"/>
              </a:rPr>
              <a:t>этих</a:t>
            </a:r>
            <a:r>
              <a:rPr sz="20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262626"/>
                </a:solidFill>
                <a:latin typeface="Tahoma"/>
                <a:cs typeface="Tahoma"/>
              </a:rPr>
              <a:t>жилых</a:t>
            </a:r>
            <a:r>
              <a:rPr sz="20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000" spc="175" dirty="0">
                <a:solidFill>
                  <a:srgbClr val="262626"/>
                </a:solidFill>
                <a:latin typeface="Tahoma"/>
                <a:cs typeface="Tahoma"/>
              </a:rPr>
              <a:t>помещений.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6252"/>
            <a:ext cx="8500745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pc="105" dirty="0"/>
              <a:t>Контроль</a:t>
            </a:r>
            <a:r>
              <a:rPr spc="-95" dirty="0"/>
              <a:t> </a:t>
            </a:r>
            <a:r>
              <a:rPr spc="204" dirty="0"/>
              <a:t>за</a:t>
            </a:r>
            <a:r>
              <a:rPr spc="-105" dirty="0"/>
              <a:t> </a:t>
            </a:r>
            <a:r>
              <a:rPr spc="85" dirty="0"/>
              <a:t>деятельностью</a:t>
            </a:r>
            <a:r>
              <a:rPr spc="-75" dirty="0"/>
              <a:t> </a:t>
            </a:r>
            <a:r>
              <a:rPr spc="165" dirty="0"/>
              <a:t>опекунов </a:t>
            </a:r>
            <a:r>
              <a:rPr spc="180" dirty="0"/>
              <a:t>и</a:t>
            </a:r>
            <a:r>
              <a:rPr spc="-130" dirty="0"/>
              <a:t> </a:t>
            </a:r>
            <a:r>
              <a:rPr spc="140" dirty="0"/>
              <a:t>попечителей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99766" y="1090421"/>
            <a:ext cx="8698230" cy="444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905" algn="ctr">
              <a:lnSpc>
                <a:spcPct val="100000"/>
              </a:lnSpc>
              <a:spcBef>
                <a:spcPts val="105"/>
              </a:spcBef>
            </a:pPr>
            <a:r>
              <a:rPr sz="2900" spc="85" dirty="0">
                <a:solidFill>
                  <a:srgbClr val="262626"/>
                </a:solidFill>
                <a:latin typeface="Tahoma"/>
                <a:cs typeface="Tahoma"/>
              </a:rPr>
              <a:t>Контроль</a:t>
            </a:r>
            <a:r>
              <a:rPr sz="29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165" dirty="0">
                <a:solidFill>
                  <a:srgbClr val="262626"/>
                </a:solidFill>
                <a:latin typeface="Tahoma"/>
                <a:cs typeface="Tahoma"/>
              </a:rPr>
              <a:t>за</a:t>
            </a:r>
            <a:r>
              <a:rPr sz="29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75" dirty="0">
                <a:solidFill>
                  <a:srgbClr val="262626"/>
                </a:solidFill>
                <a:latin typeface="Tahoma"/>
                <a:cs typeface="Tahoma"/>
              </a:rPr>
              <a:t>деятельностью</a:t>
            </a:r>
            <a:r>
              <a:rPr sz="29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125" dirty="0" err="1">
                <a:solidFill>
                  <a:srgbClr val="262626"/>
                </a:solidFill>
                <a:latin typeface="Tahoma"/>
                <a:cs typeface="Tahoma"/>
              </a:rPr>
              <a:t>опекунов</a:t>
            </a:r>
            <a:r>
              <a:rPr sz="29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900" spc="-7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900" spc="95" dirty="0">
                <a:solidFill>
                  <a:srgbClr val="262626"/>
                </a:solidFill>
                <a:latin typeface="Tahoma"/>
                <a:cs typeface="Tahoma"/>
              </a:rPr>
              <a:t>и </a:t>
            </a:r>
            <a:r>
              <a:rPr sz="2900" spc="120" dirty="0">
                <a:solidFill>
                  <a:srgbClr val="262626"/>
                </a:solidFill>
                <a:latin typeface="Tahoma"/>
                <a:cs typeface="Tahoma"/>
              </a:rPr>
              <a:t>попечителей</a:t>
            </a:r>
            <a:r>
              <a:rPr sz="29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150" dirty="0">
                <a:solidFill>
                  <a:srgbClr val="262626"/>
                </a:solidFill>
                <a:latin typeface="Tahoma"/>
                <a:cs typeface="Tahoma"/>
              </a:rPr>
              <a:t>осуществляется</a:t>
            </a:r>
            <a:r>
              <a:rPr sz="29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285" dirty="0">
                <a:solidFill>
                  <a:srgbClr val="262626"/>
                </a:solidFill>
                <a:latin typeface="Tahoma"/>
                <a:cs typeface="Tahoma"/>
              </a:rPr>
              <a:t>органами</a:t>
            </a:r>
            <a:r>
              <a:rPr sz="29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165" dirty="0">
                <a:solidFill>
                  <a:srgbClr val="262626"/>
                </a:solidFill>
                <a:latin typeface="Tahoma"/>
                <a:cs typeface="Tahoma"/>
              </a:rPr>
              <a:t>опеки </a:t>
            </a:r>
            <a:r>
              <a:rPr sz="2900" spc="145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9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90" dirty="0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29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204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9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275" dirty="0">
                <a:solidFill>
                  <a:srgbClr val="262626"/>
                </a:solidFill>
                <a:latin typeface="Tahoma"/>
                <a:cs typeface="Tahoma"/>
              </a:rPr>
              <a:t>месту</a:t>
            </a:r>
            <a:r>
              <a:rPr sz="2900" spc="-1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65" dirty="0">
                <a:solidFill>
                  <a:srgbClr val="262626"/>
                </a:solidFill>
                <a:latin typeface="Tahoma"/>
                <a:cs typeface="Tahoma"/>
              </a:rPr>
              <a:t>жительства</a:t>
            </a:r>
            <a:endParaRPr sz="2900" dirty="0">
              <a:latin typeface="Tahoma"/>
              <a:cs typeface="Tahoma"/>
            </a:endParaRPr>
          </a:p>
          <a:p>
            <a:pPr marL="3810" algn="ctr">
              <a:lnSpc>
                <a:spcPct val="100000"/>
              </a:lnSpc>
            </a:pPr>
            <a:r>
              <a:rPr sz="2900" spc="75" dirty="0">
                <a:solidFill>
                  <a:srgbClr val="262626"/>
                </a:solidFill>
                <a:latin typeface="Tahoma"/>
                <a:cs typeface="Tahoma"/>
              </a:rPr>
              <a:t>подопечных.</a:t>
            </a:r>
            <a:endParaRPr sz="2900" dirty="0">
              <a:latin typeface="Tahoma"/>
              <a:cs typeface="Tahoma"/>
            </a:endParaRPr>
          </a:p>
          <a:p>
            <a:pPr marL="1270" algn="ctr">
              <a:lnSpc>
                <a:spcPts val="3475"/>
              </a:lnSpc>
              <a:spcBef>
                <a:spcPts val="3490"/>
              </a:spcBef>
            </a:pPr>
            <a:r>
              <a:rPr sz="2900" b="1" spc="-350" dirty="0">
                <a:solidFill>
                  <a:srgbClr val="FF0000"/>
                </a:solidFill>
                <a:latin typeface="Verdana"/>
                <a:cs typeface="Verdana"/>
              </a:rPr>
              <a:t>ВАЖНО!</a:t>
            </a:r>
            <a:endParaRPr sz="2900" dirty="0">
              <a:latin typeface="Verdana"/>
              <a:cs typeface="Verdana"/>
            </a:endParaRPr>
          </a:p>
          <a:p>
            <a:pPr marL="560070" marR="553085" algn="ctr">
              <a:lnSpc>
                <a:spcPts val="3479"/>
              </a:lnSpc>
              <a:spcBef>
                <a:spcPts val="115"/>
              </a:spcBef>
            </a:pPr>
            <a:r>
              <a:rPr sz="2900" spc="185" dirty="0">
                <a:solidFill>
                  <a:srgbClr val="262626"/>
                </a:solidFill>
                <a:latin typeface="Tahoma"/>
                <a:cs typeface="Tahoma"/>
              </a:rPr>
              <a:t>Органы</a:t>
            </a:r>
            <a:r>
              <a:rPr sz="29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175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9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145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9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85" dirty="0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29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90" dirty="0">
                <a:solidFill>
                  <a:srgbClr val="262626"/>
                </a:solidFill>
                <a:latin typeface="Tahoma"/>
                <a:cs typeface="Tahoma"/>
              </a:rPr>
              <a:t>обязаны </a:t>
            </a:r>
            <a:r>
              <a:rPr sz="2900" spc="95" dirty="0">
                <a:solidFill>
                  <a:srgbClr val="262626"/>
                </a:solidFill>
                <a:latin typeface="Tahoma"/>
                <a:cs typeface="Tahoma"/>
              </a:rPr>
              <a:t>проводить</a:t>
            </a:r>
            <a:r>
              <a:rPr sz="29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105" dirty="0">
                <a:solidFill>
                  <a:srgbClr val="262626"/>
                </a:solidFill>
                <a:latin typeface="Tahoma"/>
                <a:cs typeface="Tahoma"/>
              </a:rPr>
              <a:t>контрольные</a:t>
            </a:r>
            <a:r>
              <a:rPr sz="29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170" dirty="0">
                <a:solidFill>
                  <a:srgbClr val="262626"/>
                </a:solidFill>
                <a:latin typeface="Tahoma"/>
                <a:cs typeface="Tahoma"/>
              </a:rPr>
              <a:t>обследования</a:t>
            </a:r>
            <a:endParaRPr sz="2900" dirty="0">
              <a:latin typeface="Tahoma"/>
              <a:cs typeface="Tahoma"/>
            </a:endParaRPr>
          </a:p>
          <a:p>
            <a:pPr marL="47625" marR="40005" algn="ctr">
              <a:lnSpc>
                <a:spcPts val="3479"/>
              </a:lnSpc>
            </a:pPr>
            <a:r>
              <a:rPr sz="2900" spc="145" dirty="0">
                <a:solidFill>
                  <a:srgbClr val="262626"/>
                </a:solidFill>
                <a:latin typeface="Tahoma"/>
                <a:cs typeface="Tahoma"/>
              </a:rPr>
              <a:t>условий</a:t>
            </a:r>
            <a:r>
              <a:rPr sz="2900" spc="-1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70" dirty="0">
                <a:solidFill>
                  <a:srgbClr val="262626"/>
                </a:solidFill>
                <a:latin typeface="Tahoma"/>
                <a:cs typeface="Tahoma"/>
              </a:rPr>
              <a:t>жизни</a:t>
            </a:r>
            <a:r>
              <a:rPr sz="2900" spc="-1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95" dirty="0">
                <a:solidFill>
                  <a:srgbClr val="262626"/>
                </a:solidFill>
                <a:latin typeface="Tahoma"/>
                <a:cs typeface="Tahoma"/>
              </a:rPr>
              <a:t>подопечных</a:t>
            </a:r>
            <a:r>
              <a:rPr sz="29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220" dirty="0">
                <a:solidFill>
                  <a:srgbClr val="262626"/>
                </a:solidFill>
                <a:latin typeface="Tahoma"/>
                <a:cs typeface="Tahoma"/>
              </a:rPr>
              <a:t>не</a:t>
            </a:r>
            <a:r>
              <a:rPr sz="2900" spc="-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290" dirty="0">
                <a:solidFill>
                  <a:srgbClr val="262626"/>
                </a:solidFill>
                <a:latin typeface="Tahoma"/>
                <a:cs typeface="Tahoma"/>
              </a:rPr>
              <a:t>реже</a:t>
            </a:r>
            <a:r>
              <a:rPr sz="29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dirty="0">
                <a:solidFill>
                  <a:srgbClr val="262626"/>
                </a:solidFill>
                <a:latin typeface="Tahoma"/>
                <a:cs typeface="Tahoma"/>
              </a:rPr>
              <a:t>двух</a:t>
            </a:r>
            <a:r>
              <a:rPr sz="2900" spc="-1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900" spc="235" dirty="0" err="1">
                <a:solidFill>
                  <a:srgbClr val="262626"/>
                </a:solidFill>
                <a:latin typeface="Tahoma"/>
                <a:cs typeface="Tahoma"/>
              </a:rPr>
              <a:t>раз</a:t>
            </a:r>
            <a:r>
              <a:rPr sz="2900" spc="-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900" spc="-114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900" spc="-50" dirty="0">
                <a:solidFill>
                  <a:srgbClr val="262626"/>
                </a:solidFill>
                <a:latin typeface="Tahoma"/>
                <a:cs typeface="Tahoma"/>
              </a:rPr>
              <a:t>в </a:t>
            </a:r>
            <a:r>
              <a:rPr sz="2900" spc="30" dirty="0">
                <a:solidFill>
                  <a:srgbClr val="262626"/>
                </a:solidFill>
                <a:latin typeface="Tahoma"/>
                <a:cs typeface="Tahoma"/>
              </a:rPr>
              <a:t>год.</a:t>
            </a:r>
            <a:endParaRPr sz="29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35529" y="477392"/>
            <a:ext cx="8997950" cy="5878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820" marR="78740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Так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как</a:t>
            </a:r>
            <a:r>
              <a:rPr sz="24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35" dirty="0">
                <a:solidFill>
                  <a:srgbClr val="262626"/>
                </a:solidFill>
                <a:latin typeface="Tahoma"/>
                <a:cs typeface="Tahoma"/>
              </a:rPr>
              <a:t>за</a:t>
            </a:r>
            <a:r>
              <a:rPr sz="24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40" dirty="0">
                <a:solidFill>
                  <a:srgbClr val="262626"/>
                </a:solidFill>
                <a:latin typeface="Tahoma"/>
                <a:cs typeface="Tahoma"/>
              </a:rPr>
              <a:t>органами</a:t>
            </a:r>
            <a:r>
              <a:rPr sz="24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50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4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4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75" dirty="0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24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50" dirty="0">
                <a:solidFill>
                  <a:srgbClr val="262626"/>
                </a:solidFill>
                <a:latin typeface="Tahoma"/>
                <a:cs typeface="Tahoma"/>
              </a:rPr>
              <a:t>закреплена </a:t>
            </a:r>
            <a:r>
              <a:rPr sz="2400" spc="105" dirty="0">
                <a:solidFill>
                  <a:srgbClr val="262626"/>
                </a:solidFill>
                <a:latin typeface="Tahoma"/>
                <a:cs typeface="Tahoma"/>
              </a:rPr>
              <a:t>обязанность</a:t>
            </a:r>
            <a:r>
              <a:rPr sz="24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70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05" dirty="0">
                <a:solidFill>
                  <a:srgbClr val="262626"/>
                </a:solidFill>
                <a:latin typeface="Tahoma"/>
                <a:cs typeface="Tahoma"/>
              </a:rPr>
              <a:t>контролю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условий</a:t>
            </a:r>
            <a:r>
              <a:rPr sz="24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65" dirty="0">
                <a:solidFill>
                  <a:srgbClr val="262626"/>
                </a:solidFill>
                <a:latin typeface="Tahoma"/>
                <a:cs typeface="Tahoma"/>
              </a:rPr>
              <a:t>жизни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55" dirty="0">
                <a:solidFill>
                  <a:srgbClr val="262626"/>
                </a:solidFill>
                <a:latin typeface="Tahoma"/>
                <a:cs typeface="Tahoma"/>
              </a:rPr>
              <a:t>опекаемых,</a:t>
            </a:r>
            <a:endParaRPr sz="2400" dirty="0">
              <a:latin typeface="Tahoma"/>
              <a:cs typeface="Tahoma"/>
            </a:endParaRPr>
          </a:p>
          <a:p>
            <a:pPr marL="1270" algn="ctr">
              <a:lnSpc>
                <a:spcPct val="100000"/>
              </a:lnSpc>
            </a:pPr>
            <a:r>
              <a:rPr sz="2400" spc="114" dirty="0">
                <a:solidFill>
                  <a:srgbClr val="262626"/>
                </a:solidFill>
                <a:latin typeface="Tahoma"/>
                <a:cs typeface="Tahoma"/>
              </a:rPr>
              <a:t>представители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04" dirty="0">
                <a:solidFill>
                  <a:srgbClr val="262626"/>
                </a:solidFill>
                <a:latin typeface="Tahoma"/>
                <a:cs typeface="Tahoma"/>
              </a:rPr>
              <a:t>органа</a:t>
            </a:r>
            <a:r>
              <a:rPr sz="24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50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4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75" dirty="0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24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00" dirty="0">
                <a:solidFill>
                  <a:srgbClr val="262626"/>
                </a:solidFill>
                <a:latin typeface="Tahoma"/>
                <a:cs typeface="Tahoma"/>
              </a:rPr>
              <a:t>могут</a:t>
            </a:r>
            <a:endParaRPr sz="2400" dirty="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выезжать</a:t>
            </a:r>
            <a:r>
              <a:rPr sz="2400" spc="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15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400" spc="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40" dirty="0">
                <a:solidFill>
                  <a:srgbClr val="262626"/>
                </a:solidFill>
                <a:latin typeface="Tahoma"/>
                <a:cs typeface="Tahoma"/>
              </a:rPr>
              <a:t>проверку</a:t>
            </a:r>
            <a:r>
              <a:rPr sz="2400" spc="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выполнения</a:t>
            </a:r>
            <a:r>
              <a:rPr sz="2400" spc="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95" dirty="0">
                <a:solidFill>
                  <a:srgbClr val="262626"/>
                </a:solidFill>
                <a:latin typeface="Tahoma"/>
                <a:cs typeface="Tahoma"/>
              </a:rPr>
              <a:t>опекуном</a:t>
            </a:r>
            <a:r>
              <a:rPr sz="2400" spc="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50" dirty="0">
                <a:solidFill>
                  <a:srgbClr val="262626"/>
                </a:solidFill>
                <a:latin typeface="Tahoma"/>
                <a:cs typeface="Tahoma"/>
              </a:rPr>
              <a:t>возложенных</a:t>
            </a:r>
            <a:endParaRPr sz="2400" dirty="0">
              <a:latin typeface="Tahoma"/>
              <a:cs typeface="Tahoma"/>
            </a:endParaRPr>
          </a:p>
          <a:p>
            <a:pPr marL="3810" algn="ctr">
              <a:lnSpc>
                <a:spcPct val="100000"/>
              </a:lnSpc>
            </a:pPr>
            <a:r>
              <a:rPr sz="2400" spc="135" dirty="0">
                <a:solidFill>
                  <a:srgbClr val="262626"/>
                </a:solidFill>
                <a:latin typeface="Tahoma"/>
                <a:cs typeface="Tahoma"/>
              </a:rPr>
              <a:t>обязанностей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55" dirty="0">
                <a:solidFill>
                  <a:srgbClr val="FF0000"/>
                </a:solidFill>
                <a:latin typeface="Tahoma"/>
                <a:cs typeface="Tahoma"/>
              </a:rPr>
              <a:t>без</a:t>
            </a:r>
            <a:r>
              <a:rPr sz="2400" spc="-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FF0000"/>
                </a:solidFill>
                <a:latin typeface="Tahoma"/>
                <a:cs typeface="Tahoma"/>
              </a:rPr>
              <a:t>предупреждения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.</a:t>
            </a:r>
            <a:endParaRPr sz="2400" dirty="0">
              <a:latin typeface="Tahoma"/>
              <a:cs typeface="Tahoma"/>
            </a:endParaRPr>
          </a:p>
          <a:p>
            <a:pPr marL="86995" marR="76200" indent="-3810" algn="ctr">
              <a:lnSpc>
                <a:spcPct val="100000"/>
              </a:lnSpc>
              <a:spcBef>
                <a:spcPts val="2880"/>
              </a:spcBef>
            </a:pPr>
            <a:r>
              <a:rPr sz="2400" spc="155" dirty="0">
                <a:solidFill>
                  <a:srgbClr val="262626"/>
                </a:solidFill>
                <a:latin typeface="Tahoma"/>
                <a:cs typeface="Tahoma"/>
              </a:rPr>
              <a:t>Важными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30" dirty="0">
                <a:solidFill>
                  <a:srgbClr val="262626"/>
                </a:solidFill>
                <a:latin typeface="Tahoma"/>
                <a:cs typeface="Tahoma"/>
              </a:rPr>
              <a:t>условиями</a:t>
            </a:r>
            <a:r>
              <a:rPr sz="24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прохождения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50" dirty="0">
                <a:solidFill>
                  <a:srgbClr val="262626"/>
                </a:solidFill>
                <a:latin typeface="Tahoma"/>
                <a:cs typeface="Tahoma"/>
              </a:rPr>
              <a:t>проверки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Tahoma"/>
                <a:cs typeface="Tahoma"/>
              </a:rPr>
              <a:t>являются </a:t>
            </a:r>
            <a:r>
              <a:rPr sz="2400" spc="80" dirty="0">
                <a:solidFill>
                  <a:srgbClr val="262626"/>
                </a:solidFill>
                <a:latin typeface="Tahoma"/>
                <a:cs typeface="Tahoma"/>
              </a:rPr>
              <a:t>чистота</a:t>
            </a:r>
            <a:r>
              <a:rPr sz="24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45" dirty="0">
                <a:solidFill>
                  <a:srgbClr val="262626"/>
                </a:solidFill>
                <a:latin typeface="Tahoma"/>
                <a:cs typeface="Tahoma"/>
              </a:rPr>
              <a:t>дома,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60" dirty="0">
                <a:solidFill>
                  <a:srgbClr val="262626"/>
                </a:solidFill>
                <a:latin typeface="Tahoma"/>
                <a:cs typeface="Tahoma"/>
              </a:rPr>
              <a:t>состояние</a:t>
            </a:r>
            <a:r>
              <a:rPr sz="24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55" dirty="0">
                <a:solidFill>
                  <a:srgbClr val="262626"/>
                </a:solidFill>
                <a:latin typeface="Tahoma"/>
                <a:cs typeface="Tahoma"/>
              </a:rPr>
              <a:t>здоровья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10" dirty="0">
                <a:solidFill>
                  <a:srgbClr val="262626"/>
                </a:solidFill>
                <a:latin typeface="Tahoma"/>
                <a:cs typeface="Tahoma"/>
              </a:rPr>
              <a:t>подопечного,</a:t>
            </a:r>
            <a:r>
              <a:rPr sz="24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95" dirty="0">
                <a:solidFill>
                  <a:srgbClr val="262626"/>
                </a:solidFill>
                <a:latin typeface="Tahoma"/>
                <a:cs typeface="Tahoma"/>
              </a:rPr>
              <a:t>наличие </a:t>
            </a:r>
            <a:r>
              <a:rPr sz="2400" spc="80" dirty="0">
                <a:solidFill>
                  <a:srgbClr val="262626"/>
                </a:solidFill>
                <a:latin typeface="Tahoma"/>
                <a:cs typeface="Tahoma"/>
              </a:rPr>
              <a:t>продуктов</a:t>
            </a: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 питания,</a:t>
            </a:r>
            <a:r>
              <a:rPr sz="24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00" dirty="0">
                <a:solidFill>
                  <a:srgbClr val="262626"/>
                </a:solidFill>
                <a:latin typeface="Tahoma"/>
                <a:cs typeface="Tahoma"/>
              </a:rPr>
              <a:t>лекарственных</a:t>
            </a:r>
            <a:r>
              <a:rPr sz="2400" spc="-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70" dirty="0">
                <a:solidFill>
                  <a:srgbClr val="262626"/>
                </a:solidFill>
                <a:latin typeface="Tahoma"/>
                <a:cs typeface="Tahoma"/>
              </a:rPr>
              <a:t>средств</a:t>
            </a: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400" spc="-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65" dirty="0">
                <a:solidFill>
                  <a:srgbClr val="262626"/>
                </a:solidFill>
                <a:latin typeface="Tahoma"/>
                <a:cs typeface="Tahoma"/>
              </a:rPr>
              <a:t>средств</a:t>
            </a:r>
            <a:endParaRPr sz="2400" dirty="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гигиены,</a:t>
            </a:r>
            <a:r>
              <a:rPr sz="24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75" dirty="0">
                <a:solidFill>
                  <a:srgbClr val="262626"/>
                </a:solidFill>
                <a:latin typeface="Tahoma"/>
                <a:cs typeface="Tahoma"/>
              </a:rPr>
              <a:t>предметов</a:t>
            </a:r>
            <a:r>
              <a:rPr sz="24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5" dirty="0">
                <a:solidFill>
                  <a:srgbClr val="262626"/>
                </a:solidFill>
                <a:latin typeface="Tahoma"/>
                <a:cs typeface="Tahoma"/>
              </a:rPr>
              <a:t>одежды</a:t>
            </a:r>
            <a:r>
              <a:rPr sz="24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4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10" dirty="0">
                <a:solidFill>
                  <a:srgbClr val="262626"/>
                </a:solidFill>
                <a:latin typeface="Tahoma"/>
                <a:cs typeface="Tahoma"/>
              </a:rPr>
              <a:t>обуви</a:t>
            </a:r>
            <a:r>
              <a:rPr sz="24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70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4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35" dirty="0">
                <a:solidFill>
                  <a:srgbClr val="262626"/>
                </a:solidFill>
                <a:latin typeface="Tahoma"/>
                <a:cs typeface="Tahoma"/>
              </a:rPr>
              <a:t>сезону,</a:t>
            </a:r>
            <a:r>
              <a:rPr sz="24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5" dirty="0">
                <a:solidFill>
                  <a:srgbClr val="262626"/>
                </a:solidFill>
                <a:latin typeface="Tahoma"/>
                <a:cs typeface="Tahoma"/>
              </a:rPr>
              <a:t>спального </a:t>
            </a:r>
            <a:r>
              <a:rPr sz="2400" spc="285" dirty="0">
                <a:solidFill>
                  <a:srgbClr val="262626"/>
                </a:solidFill>
                <a:latin typeface="Tahoma"/>
                <a:cs typeface="Tahoma"/>
              </a:rPr>
              <a:t>места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4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иных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95" dirty="0">
                <a:solidFill>
                  <a:srgbClr val="262626"/>
                </a:solidFill>
                <a:latin typeface="Tahoma"/>
                <a:cs typeface="Tahoma"/>
              </a:rPr>
              <a:t>необходимостей</a:t>
            </a:r>
            <a:r>
              <a:rPr sz="24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16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4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25" dirty="0">
                <a:solidFill>
                  <a:srgbClr val="262626"/>
                </a:solidFill>
                <a:latin typeface="Tahoma"/>
                <a:cs typeface="Tahoma"/>
              </a:rPr>
              <a:t>каждом</a:t>
            </a:r>
            <a:r>
              <a:rPr sz="24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30" dirty="0">
                <a:solidFill>
                  <a:srgbClr val="262626"/>
                </a:solidFill>
                <a:latin typeface="Tahoma"/>
                <a:cs typeface="Tahoma"/>
              </a:rPr>
              <a:t>отдельном</a:t>
            </a:r>
            <a:endParaRPr sz="2400" dirty="0">
              <a:latin typeface="Tahoma"/>
              <a:cs typeface="Tahoma"/>
            </a:endParaRPr>
          </a:p>
          <a:p>
            <a:pPr marL="3810" algn="ctr">
              <a:lnSpc>
                <a:spcPct val="100000"/>
              </a:lnSpc>
            </a:pPr>
            <a:r>
              <a:rPr sz="2400" spc="114" dirty="0">
                <a:solidFill>
                  <a:srgbClr val="262626"/>
                </a:solidFill>
                <a:latin typeface="Tahoma"/>
                <a:cs typeface="Tahoma"/>
              </a:rPr>
              <a:t>случае.</a:t>
            </a:r>
            <a:endParaRPr sz="2400" dirty="0">
              <a:latin typeface="Tahoma"/>
              <a:cs typeface="Tahoma"/>
            </a:endParaRPr>
          </a:p>
          <a:p>
            <a:pPr marL="553085" marR="545465" algn="ctr">
              <a:lnSpc>
                <a:spcPct val="100000"/>
              </a:lnSpc>
              <a:spcBef>
                <a:spcPts val="2880"/>
              </a:spcBef>
            </a:pPr>
            <a:r>
              <a:rPr sz="2400" spc="105" dirty="0">
                <a:solidFill>
                  <a:srgbClr val="262626"/>
                </a:solidFill>
                <a:latin typeface="Tahoma"/>
                <a:cs typeface="Tahoma"/>
              </a:rPr>
              <a:t>Во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55" dirty="0">
                <a:solidFill>
                  <a:srgbClr val="262626"/>
                </a:solidFill>
                <a:latin typeface="Tahoma"/>
                <a:cs typeface="Tahoma"/>
              </a:rPr>
              <a:t>время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45" dirty="0">
                <a:solidFill>
                  <a:srgbClr val="262626"/>
                </a:solidFill>
                <a:latin typeface="Tahoma"/>
                <a:cs typeface="Tahoma"/>
              </a:rPr>
              <a:t>проверки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0" dirty="0">
                <a:solidFill>
                  <a:srgbClr val="262626"/>
                </a:solidFill>
                <a:latin typeface="Tahoma"/>
                <a:cs typeface="Tahoma"/>
              </a:rPr>
              <a:t>сотрудники</a:t>
            </a:r>
            <a:r>
              <a:rPr sz="2400" spc="-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10" dirty="0">
                <a:solidFill>
                  <a:srgbClr val="262626"/>
                </a:solidFill>
                <a:latin typeface="Tahoma"/>
                <a:cs typeface="Tahoma"/>
              </a:rPr>
              <a:t>могут</a:t>
            </a:r>
            <a:r>
              <a:rPr sz="24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5" dirty="0">
                <a:solidFill>
                  <a:srgbClr val="262626"/>
                </a:solidFill>
                <a:latin typeface="Tahoma"/>
                <a:cs typeface="Tahoma"/>
              </a:rPr>
              <a:t>запрашивать </a:t>
            </a:r>
            <a:r>
              <a:rPr sz="2400" spc="105" dirty="0">
                <a:solidFill>
                  <a:srgbClr val="262626"/>
                </a:solidFill>
                <a:latin typeface="Tahoma"/>
                <a:cs typeface="Tahoma"/>
              </a:rPr>
              <a:t>документы,</a:t>
            </a:r>
            <a:r>
              <a:rPr sz="24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262626"/>
                </a:solidFill>
                <a:latin typeface="Tahoma"/>
                <a:cs typeface="Tahoma"/>
              </a:rPr>
              <a:t>чеки</a:t>
            </a:r>
            <a:r>
              <a:rPr sz="24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215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24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25" dirty="0">
                <a:solidFill>
                  <a:srgbClr val="262626"/>
                </a:solidFill>
                <a:latin typeface="Tahoma"/>
                <a:cs typeface="Tahoma"/>
              </a:rPr>
              <a:t>произведенные</a:t>
            </a:r>
            <a:r>
              <a:rPr sz="24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185" dirty="0">
                <a:solidFill>
                  <a:srgbClr val="262626"/>
                </a:solidFill>
                <a:latin typeface="Tahoma"/>
                <a:cs typeface="Tahoma"/>
              </a:rPr>
              <a:t>расходы</a:t>
            </a:r>
            <a:r>
              <a:rPr sz="24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400" spc="-25" dirty="0">
                <a:solidFill>
                  <a:srgbClr val="262626"/>
                </a:solidFill>
                <a:latin typeface="Tahoma"/>
                <a:cs typeface="Tahoma"/>
              </a:rPr>
              <a:t>для </a:t>
            </a:r>
            <a:r>
              <a:rPr sz="2400" spc="95" dirty="0">
                <a:solidFill>
                  <a:srgbClr val="262626"/>
                </a:solidFill>
                <a:latin typeface="Tahoma"/>
                <a:cs typeface="Tahoma"/>
              </a:rPr>
              <a:t>подопечного.</a:t>
            </a:r>
            <a:endParaRPr sz="24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7198" y="1040968"/>
            <a:ext cx="8641715" cy="43056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17830" marR="408305" algn="ctr">
              <a:lnSpc>
                <a:spcPct val="100000"/>
              </a:lnSpc>
              <a:spcBef>
                <a:spcPts val="95"/>
              </a:spcBef>
            </a:pPr>
            <a:r>
              <a:rPr sz="3100" spc="180" dirty="0">
                <a:solidFill>
                  <a:srgbClr val="262626"/>
                </a:solidFill>
                <a:latin typeface="Tahoma"/>
                <a:cs typeface="Tahoma"/>
              </a:rPr>
              <a:t>При</a:t>
            </a:r>
            <a:r>
              <a:rPr sz="31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235" dirty="0">
                <a:solidFill>
                  <a:srgbClr val="262626"/>
                </a:solidFill>
                <a:latin typeface="Tahoma"/>
                <a:cs typeface="Tahoma"/>
              </a:rPr>
              <a:t>обнаружении</a:t>
            </a:r>
            <a:r>
              <a:rPr sz="31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225" dirty="0">
                <a:solidFill>
                  <a:srgbClr val="262626"/>
                </a:solidFill>
                <a:latin typeface="Tahoma"/>
                <a:cs typeface="Tahoma"/>
              </a:rPr>
              <a:t>недобросовестного </a:t>
            </a:r>
            <a:r>
              <a:rPr sz="3100" spc="140" dirty="0">
                <a:solidFill>
                  <a:srgbClr val="262626"/>
                </a:solidFill>
                <a:latin typeface="Tahoma"/>
                <a:cs typeface="Tahoma"/>
              </a:rPr>
              <a:t>отношения</a:t>
            </a:r>
            <a:r>
              <a:rPr sz="31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170" dirty="0">
                <a:solidFill>
                  <a:srgbClr val="262626"/>
                </a:solidFill>
                <a:latin typeface="Tahoma"/>
                <a:cs typeface="Tahoma"/>
              </a:rPr>
              <a:t>опекуна,</a:t>
            </a:r>
            <a:r>
              <a:rPr sz="31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50" dirty="0" err="1">
                <a:solidFill>
                  <a:srgbClr val="262626"/>
                </a:solidFill>
                <a:latin typeface="Tahoma"/>
                <a:cs typeface="Tahoma"/>
              </a:rPr>
              <a:t>попечителя</a:t>
            </a:r>
            <a:r>
              <a:rPr sz="31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3100" spc="-9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3100" spc="-50" dirty="0">
                <a:solidFill>
                  <a:srgbClr val="262626"/>
                </a:solidFill>
                <a:latin typeface="Tahoma"/>
                <a:cs typeface="Tahoma"/>
              </a:rPr>
              <a:t>к </a:t>
            </a:r>
            <a:r>
              <a:rPr sz="3100" spc="235" dirty="0">
                <a:solidFill>
                  <a:srgbClr val="262626"/>
                </a:solidFill>
                <a:latin typeface="Tahoma"/>
                <a:cs typeface="Tahoma"/>
              </a:rPr>
              <a:t>имуществу</a:t>
            </a:r>
            <a:r>
              <a:rPr sz="31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150" dirty="0">
                <a:solidFill>
                  <a:srgbClr val="262626"/>
                </a:solidFill>
                <a:latin typeface="Tahoma"/>
                <a:cs typeface="Tahoma"/>
              </a:rPr>
              <a:t>подопечного</a:t>
            </a:r>
            <a:r>
              <a:rPr sz="3100" spc="-114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155" dirty="0">
                <a:solidFill>
                  <a:srgbClr val="262626"/>
                </a:solidFill>
                <a:latin typeface="Tahoma"/>
                <a:cs typeface="Tahoma"/>
              </a:rPr>
              <a:t>(порча</a:t>
            </a:r>
            <a:r>
              <a:rPr sz="31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90" dirty="0">
                <a:solidFill>
                  <a:srgbClr val="262626"/>
                </a:solidFill>
                <a:latin typeface="Tahoma"/>
                <a:cs typeface="Tahoma"/>
              </a:rPr>
              <a:t>его, </a:t>
            </a:r>
            <a:r>
              <a:rPr sz="3100" spc="229" dirty="0">
                <a:solidFill>
                  <a:srgbClr val="262626"/>
                </a:solidFill>
                <a:latin typeface="Tahoma"/>
                <a:cs typeface="Tahoma"/>
              </a:rPr>
              <a:t>хранение</a:t>
            </a:r>
            <a:r>
              <a:rPr sz="31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235" dirty="0">
                <a:solidFill>
                  <a:srgbClr val="262626"/>
                </a:solidFill>
                <a:latin typeface="Tahoma"/>
                <a:cs typeface="Tahoma"/>
              </a:rPr>
              <a:t>не</a:t>
            </a:r>
            <a:r>
              <a:rPr sz="31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-185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31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335" dirty="0">
                <a:solidFill>
                  <a:srgbClr val="262626"/>
                </a:solidFill>
                <a:latin typeface="Tahoma"/>
                <a:cs typeface="Tahoma"/>
              </a:rPr>
              <a:t>надлежащем</a:t>
            </a:r>
            <a:r>
              <a:rPr sz="31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65" dirty="0">
                <a:solidFill>
                  <a:srgbClr val="262626"/>
                </a:solidFill>
                <a:latin typeface="Tahoma"/>
                <a:cs typeface="Tahoma"/>
              </a:rPr>
              <a:t>виде,</a:t>
            </a:r>
            <a:endParaRPr sz="3100" dirty="0">
              <a:latin typeface="Tahoma"/>
              <a:cs typeface="Tahoma"/>
            </a:endParaRPr>
          </a:p>
          <a:p>
            <a:pPr marL="1905" algn="ctr">
              <a:lnSpc>
                <a:spcPct val="100000"/>
              </a:lnSpc>
              <a:spcBef>
                <a:spcPts val="5"/>
              </a:spcBef>
            </a:pPr>
            <a:r>
              <a:rPr sz="3100" spc="260" dirty="0">
                <a:solidFill>
                  <a:srgbClr val="262626"/>
                </a:solidFill>
                <a:latin typeface="Tahoma"/>
                <a:cs typeface="Tahoma"/>
              </a:rPr>
              <a:t>расходование</a:t>
            </a:r>
            <a:r>
              <a:rPr sz="31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235" dirty="0">
                <a:solidFill>
                  <a:srgbClr val="262626"/>
                </a:solidFill>
                <a:latin typeface="Tahoma"/>
                <a:cs typeface="Tahoma"/>
              </a:rPr>
              <a:t>не</a:t>
            </a:r>
            <a:r>
              <a:rPr sz="31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204" dirty="0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31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160" dirty="0">
                <a:solidFill>
                  <a:srgbClr val="262626"/>
                </a:solidFill>
                <a:latin typeface="Tahoma"/>
                <a:cs typeface="Tahoma"/>
              </a:rPr>
              <a:t>назначению</a:t>
            </a:r>
            <a:r>
              <a:rPr sz="31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155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31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70" dirty="0">
                <a:solidFill>
                  <a:srgbClr val="262626"/>
                </a:solidFill>
                <a:latin typeface="Tahoma"/>
                <a:cs typeface="Tahoma"/>
              </a:rPr>
              <a:t>др.)</a:t>
            </a:r>
            <a:endParaRPr sz="3100" dirty="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</a:pPr>
            <a:r>
              <a:rPr sz="3100" spc="170" dirty="0">
                <a:solidFill>
                  <a:srgbClr val="262626"/>
                </a:solidFill>
                <a:latin typeface="Tahoma"/>
                <a:cs typeface="Tahoma"/>
              </a:rPr>
              <a:t>органы</a:t>
            </a:r>
            <a:r>
              <a:rPr sz="31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180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31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155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31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95" dirty="0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31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100" dirty="0">
                <a:solidFill>
                  <a:srgbClr val="262626"/>
                </a:solidFill>
                <a:latin typeface="Tahoma"/>
                <a:cs typeface="Tahoma"/>
              </a:rPr>
              <a:t>составляют </a:t>
            </a:r>
            <a:r>
              <a:rPr sz="3100" spc="355" dirty="0">
                <a:solidFill>
                  <a:srgbClr val="262626"/>
                </a:solidFill>
                <a:latin typeface="Tahoma"/>
                <a:cs typeface="Tahoma"/>
              </a:rPr>
              <a:t>об</a:t>
            </a:r>
            <a:r>
              <a:rPr sz="31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335" dirty="0">
                <a:solidFill>
                  <a:srgbClr val="262626"/>
                </a:solidFill>
                <a:latin typeface="Tahoma"/>
                <a:cs typeface="Tahoma"/>
              </a:rPr>
              <a:t>этом</a:t>
            </a:r>
            <a:r>
              <a:rPr sz="31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65" dirty="0">
                <a:solidFill>
                  <a:srgbClr val="262626"/>
                </a:solidFill>
                <a:latin typeface="Tahoma"/>
                <a:cs typeface="Tahoma"/>
              </a:rPr>
              <a:t>акт</a:t>
            </a:r>
            <a:r>
              <a:rPr sz="31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155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31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dirty="0">
                <a:solidFill>
                  <a:srgbClr val="262626"/>
                </a:solidFill>
                <a:latin typeface="Tahoma"/>
                <a:cs typeface="Tahoma"/>
              </a:rPr>
              <a:t>предъявляют</a:t>
            </a:r>
            <a:r>
              <a:rPr sz="31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145" dirty="0" err="1">
                <a:solidFill>
                  <a:srgbClr val="262626"/>
                </a:solidFill>
                <a:latin typeface="Tahoma"/>
                <a:cs typeface="Tahoma"/>
              </a:rPr>
              <a:t>требования</a:t>
            </a:r>
            <a:r>
              <a:rPr sz="3100" spc="-1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3100" spc="-11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3100" spc="-50" dirty="0">
                <a:solidFill>
                  <a:srgbClr val="262626"/>
                </a:solidFill>
                <a:latin typeface="Tahoma"/>
                <a:cs typeface="Tahoma"/>
              </a:rPr>
              <a:t>к</a:t>
            </a:r>
            <a:r>
              <a:rPr lang="ru-RU" sz="3100" dirty="0">
                <a:latin typeface="Tahoma"/>
                <a:cs typeface="Tahoma"/>
              </a:rPr>
              <a:t> </a:t>
            </a:r>
            <a:r>
              <a:rPr sz="3100" spc="120" dirty="0" err="1">
                <a:solidFill>
                  <a:srgbClr val="262626"/>
                </a:solidFill>
                <a:latin typeface="Tahoma"/>
                <a:cs typeface="Tahoma"/>
              </a:rPr>
              <a:t>опекуну</a:t>
            </a:r>
            <a:r>
              <a:rPr sz="3100" spc="120" dirty="0">
                <a:solidFill>
                  <a:srgbClr val="262626"/>
                </a:solidFill>
                <a:latin typeface="Tahoma"/>
                <a:cs typeface="Tahoma"/>
              </a:rPr>
              <a:t>,</a:t>
            </a:r>
            <a:r>
              <a:rPr sz="31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100" dirty="0">
                <a:solidFill>
                  <a:srgbClr val="262626"/>
                </a:solidFill>
                <a:latin typeface="Tahoma"/>
                <a:cs typeface="Tahoma"/>
              </a:rPr>
              <a:t>попечителю</a:t>
            </a:r>
            <a:r>
              <a:rPr sz="31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335" dirty="0">
                <a:solidFill>
                  <a:srgbClr val="262626"/>
                </a:solidFill>
                <a:latin typeface="Tahoma"/>
                <a:cs typeface="Tahoma"/>
              </a:rPr>
              <a:t>о</a:t>
            </a:r>
            <a:r>
              <a:rPr sz="3100" spc="-8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229" dirty="0">
                <a:solidFill>
                  <a:srgbClr val="262626"/>
                </a:solidFill>
                <a:latin typeface="Tahoma"/>
                <a:cs typeface="Tahoma"/>
              </a:rPr>
              <a:t>возмещении </a:t>
            </a:r>
            <a:r>
              <a:rPr sz="3100" spc="315" dirty="0">
                <a:solidFill>
                  <a:srgbClr val="262626"/>
                </a:solidFill>
                <a:latin typeface="Tahoma"/>
                <a:cs typeface="Tahoma"/>
              </a:rPr>
              <a:t>ущерба,</a:t>
            </a:r>
            <a:r>
              <a:rPr sz="3100" spc="-10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125" dirty="0">
                <a:solidFill>
                  <a:srgbClr val="262626"/>
                </a:solidFill>
                <a:latin typeface="Tahoma"/>
                <a:cs typeface="Tahoma"/>
              </a:rPr>
              <a:t>причиненного</a:t>
            </a:r>
            <a:r>
              <a:rPr sz="31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3100" spc="180" dirty="0">
                <a:solidFill>
                  <a:srgbClr val="262626"/>
                </a:solidFill>
                <a:latin typeface="Tahoma"/>
                <a:cs typeface="Tahoma"/>
              </a:rPr>
              <a:t>подопечному.</a:t>
            </a:r>
            <a:endParaRPr sz="31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87573" y="1076705"/>
            <a:ext cx="8719185" cy="43261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01675" marR="693420" algn="ctr">
              <a:lnSpc>
                <a:spcPct val="100000"/>
              </a:lnSpc>
              <a:spcBef>
                <a:spcPts val="95"/>
              </a:spcBef>
            </a:pPr>
            <a:r>
              <a:rPr sz="2800" spc="160" dirty="0">
                <a:solidFill>
                  <a:srgbClr val="262626"/>
                </a:solidFill>
                <a:latin typeface="Tahoma"/>
                <a:cs typeface="Tahoma"/>
              </a:rPr>
              <a:t>При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0" dirty="0">
                <a:solidFill>
                  <a:srgbClr val="262626"/>
                </a:solidFill>
                <a:latin typeface="Tahoma"/>
                <a:cs typeface="Tahoma"/>
              </a:rPr>
              <a:t>установлении</a:t>
            </a:r>
            <a:r>
              <a:rPr sz="28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90" dirty="0">
                <a:solidFill>
                  <a:srgbClr val="262626"/>
                </a:solidFill>
                <a:latin typeface="Tahoma"/>
                <a:cs typeface="Tahoma"/>
              </a:rPr>
              <a:t>факта</a:t>
            </a:r>
            <a:r>
              <a:rPr sz="2800" spc="-9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00" dirty="0">
                <a:solidFill>
                  <a:srgbClr val="262626"/>
                </a:solidFill>
                <a:latin typeface="Tahoma"/>
                <a:cs typeface="Tahoma"/>
              </a:rPr>
              <a:t>использования </a:t>
            </a:r>
            <a:r>
              <a:rPr sz="2800" spc="200" dirty="0">
                <a:solidFill>
                  <a:srgbClr val="262626"/>
                </a:solidFill>
                <a:latin typeface="Tahoma"/>
                <a:cs typeface="Tahoma"/>
              </a:rPr>
              <a:t>опекуном,</a:t>
            </a:r>
            <a:r>
              <a:rPr sz="28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55" dirty="0">
                <a:solidFill>
                  <a:srgbClr val="262626"/>
                </a:solidFill>
                <a:latin typeface="Tahoma"/>
                <a:cs typeface="Tahoma"/>
              </a:rPr>
              <a:t>попечителем</a:t>
            </a:r>
            <a:r>
              <a:rPr sz="2800" spc="-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45" dirty="0">
                <a:solidFill>
                  <a:srgbClr val="262626"/>
                </a:solidFill>
                <a:latin typeface="Tahoma"/>
                <a:cs typeface="Tahoma"/>
              </a:rPr>
              <a:t>имущества</a:t>
            </a:r>
            <a:endParaRPr sz="2800" dirty="0">
              <a:latin typeface="Tahoma"/>
              <a:cs typeface="Tahoma"/>
            </a:endParaRPr>
          </a:p>
          <a:p>
            <a:pPr marL="34925" marR="24130" algn="ctr">
              <a:lnSpc>
                <a:spcPct val="100000"/>
              </a:lnSpc>
            </a:pPr>
            <a:r>
              <a:rPr sz="2800" spc="85" dirty="0">
                <a:solidFill>
                  <a:srgbClr val="262626"/>
                </a:solidFill>
                <a:latin typeface="Tahoma"/>
                <a:cs typeface="Tahoma"/>
              </a:rPr>
              <a:t>подопечных</a:t>
            </a:r>
            <a:r>
              <a:rPr sz="28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-17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800" spc="-1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-20" dirty="0">
                <a:solidFill>
                  <a:srgbClr val="262626"/>
                </a:solidFill>
                <a:latin typeface="Tahoma"/>
                <a:cs typeface="Tahoma"/>
              </a:rPr>
              <a:t>личных</a:t>
            </a:r>
            <a:r>
              <a:rPr sz="2800" spc="-9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00" dirty="0">
                <a:solidFill>
                  <a:srgbClr val="262626"/>
                </a:solidFill>
                <a:latin typeface="Tahoma"/>
                <a:cs typeface="Tahoma"/>
              </a:rPr>
              <a:t>интересах</a:t>
            </a:r>
            <a:r>
              <a:rPr sz="28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30" dirty="0">
                <a:solidFill>
                  <a:srgbClr val="262626"/>
                </a:solidFill>
                <a:latin typeface="Tahoma"/>
                <a:cs typeface="Tahoma"/>
              </a:rPr>
              <a:t>(использование </a:t>
            </a:r>
            <a:r>
              <a:rPr sz="2800" spc="160" dirty="0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8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-17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28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85" dirty="0">
                <a:solidFill>
                  <a:srgbClr val="262626"/>
                </a:solidFill>
                <a:latin typeface="Tahoma"/>
                <a:cs typeface="Tahoma"/>
              </a:rPr>
              <a:t>корыстных</a:t>
            </a:r>
            <a:r>
              <a:rPr sz="28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целях)</a:t>
            </a:r>
            <a:r>
              <a:rPr sz="28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50" dirty="0">
                <a:solidFill>
                  <a:srgbClr val="262626"/>
                </a:solidFill>
                <a:latin typeface="Tahoma"/>
                <a:cs typeface="Tahoma"/>
              </a:rPr>
              <a:t>органы</a:t>
            </a:r>
            <a:r>
              <a:rPr sz="28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60" dirty="0" err="1">
                <a:solidFill>
                  <a:srgbClr val="262626"/>
                </a:solidFill>
                <a:latin typeface="Tahoma"/>
                <a:cs typeface="Tahoma"/>
              </a:rPr>
              <a:t>опеки</a:t>
            </a:r>
            <a:r>
              <a:rPr sz="28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800" spc="-4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800" spc="9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lang="ru-RU" sz="2800" dirty="0">
                <a:latin typeface="Tahoma"/>
                <a:cs typeface="Tahoma"/>
              </a:rPr>
              <a:t> </a:t>
            </a:r>
            <a:r>
              <a:rPr sz="2800" spc="80" dirty="0" err="1">
                <a:solidFill>
                  <a:srgbClr val="262626"/>
                </a:solidFill>
                <a:latin typeface="Tahoma"/>
                <a:cs typeface="Tahoma"/>
              </a:rPr>
              <a:t>попечительства</a:t>
            </a: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85" dirty="0">
                <a:solidFill>
                  <a:srgbClr val="262626"/>
                </a:solidFill>
                <a:latin typeface="Tahoma"/>
                <a:cs typeface="Tahoma"/>
              </a:rPr>
              <a:t>отстраняют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50" dirty="0">
                <a:solidFill>
                  <a:srgbClr val="262626"/>
                </a:solidFill>
                <a:latin typeface="Tahoma"/>
                <a:cs typeface="Tahoma"/>
              </a:rPr>
              <a:t>опекуна,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Tahoma"/>
                <a:cs typeface="Tahoma"/>
              </a:rPr>
              <a:t>попечителя </a:t>
            </a:r>
            <a:r>
              <a:rPr sz="2800" dirty="0">
                <a:solidFill>
                  <a:srgbClr val="262626"/>
                </a:solidFill>
                <a:latin typeface="Tahoma"/>
                <a:cs typeface="Tahoma"/>
              </a:rPr>
              <a:t>от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45" dirty="0">
                <a:solidFill>
                  <a:srgbClr val="262626"/>
                </a:solidFill>
                <a:latin typeface="Tahoma"/>
                <a:cs typeface="Tahoma"/>
              </a:rPr>
              <a:t>опекунских</a:t>
            </a:r>
            <a:r>
              <a:rPr sz="28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60" dirty="0" err="1">
                <a:solidFill>
                  <a:srgbClr val="262626"/>
                </a:solidFill>
                <a:latin typeface="Tahoma"/>
                <a:cs typeface="Tahoma"/>
              </a:rPr>
              <a:t>обязанностей</a:t>
            </a:r>
            <a:r>
              <a:rPr sz="28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800" spc="-3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800" spc="140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2800" spc="-8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90" dirty="0">
                <a:solidFill>
                  <a:srgbClr val="262626"/>
                </a:solidFill>
                <a:latin typeface="Tahoma"/>
                <a:cs typeface="Tahoma"/>
              </a:rPr>
              <a:t>передают </a:t>
            </a:r>
            <a:r>
              <a:rPr sz="2800" spc="250" dirty="0">
                <a:solidFill>
                  <a:srgbClr val="262626"/>
                </a:solidFill>
                <a:latin typeface="Tahoma"/>
                <a:cs typeface="Tahoma"/>
              </a:rPr>
              <a:t>материал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75" dirty="0">
                <a:solidFill>
                  <a:srgbClr val="262626"/>
                </a:solidFill>
                <a:latin typeface="Tahoma"/>
                <a:cs typeface="Tahoma"/>
              </a:rPr>
              <a:t>прокурору.</a:t>
            </a:r>
            <a:endParaRPr sz="2800" dirty="0">
              <a:latin typeface="Tahoma"/>
              <a:cs typeface="Tahoma"/>
            </a:endParaRPr>
          </a:p>
          <a:p>
            <a:pPr marL="828040" marR="815975" algn="ctr">
              <a:lnSpc>
                <a:spcPct val="100000"/>
              </a:lnSpc>
              <a:spcBef>
                <a:spcPts val="3365"/>
              </a:spcBef>
            </a:pPr>
            <a:r>
              <a:rPr sz="2800" spc="235" dirty="0">
                <a:solidFill>
                  <a:srgbClr val="262626"/>
                </a:solidFill>
                <a:latin typeface="Tahoma"/>
                <a:cs typeface="Tahoma"/>
              </a:rPr>
              <a:t>Одновременно</a:t>
            </a:r>
            <a:r>
              <a:rPr sz="2800" spc="-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185" dirty="0">
                <a:solidFill>
                  <a:srgbClr val="262626"/>
                </a:solidFill>
                <a:latin typeface="Tahoma"/>
                <a:cs typeface="Tahoma"/>
              </a:rPr>
              <a:t>принимаются</a:t>
            </a:r>
            <a:r>
              <a:rPr sz="28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320" dirty="0" err="1">
                <a:solidFill>
                  <a:srgbClr val="262626"/>
                </a:solidFill>
                <a:latin typeface="Tahoma"/>
                <a:cs typeface="Tahoma"/>
              </a:rPr>
              <a:t>меры</a:t>
            </a:r>
            <a:r>
              <a:rPr sz="28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2800" spc="-5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2800" spc="175" dirty="0" err="1">
                <a:solidFill>
                  <a:srgbClr val="262626"/>
                </a:solidFill>
                <a:latin typeface="Tahoma"/>
                <a:cs typeface="Tahoma"/>
              </a:rPr>
              <a:t>по</a:t>
            </a:r>
            <a:r>
              <a:rPr sz="2800" spc="17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29" dirty="0">
                <a:solidFill>
                  <a:srgbClr val="262626"/>
                </a:solidFill>
                <a:latin typeface="Tahoma"/>
                <a:cs typeface="Tahoma"/>
              </a:rPr>
              <a:t>возмещению</a:t>
            </a:r>
            <a:r>
              <a:rPr sz="28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2800" spc="275" dirty="0">
                <a:solidFill>
                  <a:srgbClr val="262626"/>
                </a:solidFill>
                <a:latin typeface="Tahoma"/>
                <a:cs typeface="Tahoma"/>
              </a:rPr>
              <a:t>ущерба.</a:t>
            </a:r>
            <a:endParaRPr sz="28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52998" y="769746"/>
            <a:ext cx="25260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55" dirty="0">
                <a:solidFill>
                  <a:srgbClr val="262626"/>
                </a:solidFill>
              </a:rPr>
              <a:t>Попечители: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2086101" y="1385811"/>
            <a:ext cx="9300845" cy="444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4300">
              <a:lnSpc>
                <a:spcPts val="2935"/>
              </a:lnSpc>
            </a:pPr>
            <a:r>
              <a:rPr sz="3200" dirty="0">
                <a:solidFill>
                  <a:srgbClr val="262626"/>
                </a:solidFill>
                <a:latin typeface="Tahoma"/>
                <a:cs typeface="Tahoma"/>
              </a:rPr>
              <a:t>-</a:t>
            </a:r>
            <a:r>
              <a:rPr sz="3200" spc="-1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75" dirty="0">
                <a:solidFill>
                  <a:srgbClr val="262626"/>
                </a:solidFill>
                <a:latin typeface="Tahoma"/>
                <a:cs typeface="Tahoma"/>
              </a:rPr>
              <a:t>назначаются</a:t>
            </a:r>
            <a:r>
              <a:rPr sz="19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-12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19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70" dirty="0">
                <a:solidFill>
                  <a:srgbClr val="262626"/>
                </a:solidFill>
                <a:latin typeface="Tahoma"/>
                <a:cs typeface="Tahoma"/>
              </a:rPr>
              <a:t>порядке,</a:t>
            </a:r>
            <a:r>
              <a:rPr sz="19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20" dirty="0">
                <a:solidFill>
                  <a:srgbClr val="262626"/>
                </a:solidFill>
                <a:latin typeface="Tahoma"/>
                <a:cs typeface="Tahoma"/>
              </a:rPr>
              <a:t>установленном</a:t>
            </a:r>
            <a:r>
              <a:rPr sz="19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90" dirty="0">
                <a:solidFill>
                  <a:srgbClr val="262626"/>
                </a:solidFill>
                <a:latin typeface="Tahoma"/>
                <a:cs typeface="Tahoma"/>
              </a:rPr>
              <a:t>законодательством,</a:t>
            </a:r>
            <a:r>
              <a:rPr sz="19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19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-10" dirty="0">
                <a:solidFill>
                  <a:srgbClr val="262626"/>
                </a:solidFill>
                <a:latin typeface="Tahoma"/>
                <a:cs typeface="Tahoma"/>
              </a:rPr>
              <a:t>выступают</a:t>
            </a:r>
            <a:endParaRPr sz="1900" dirty="0">
              <a:latin typeface="Tahoma"/>
              <a:cs typeface="Tahoma"/>
            </a:endParaRPr>
          </a:p>
          <a:p>
            <a:pPr marL="100965" marR="137160" algn="ctr">
              <a:lnSpc>
                <a:spcPct val="100000"/>
              </a:lnSpc>
              <a:spcBef>
                <a:spcPts val="30"/>
              </a:spcBef>
            </a:pPr>
            <a:r>
              <a:rPr sz="1900" spc="-12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19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90" dirty="0">
                <a:solidFill>
                  <a:srgbClr val="262626"/>
                </a:solidFill>
                <a:latin typeface="Tahoma"/>
                <a:cs typeface="Tahoma"/>
              </a:rPr>
              <a:t>защиту</a:t>
            </a:r>
            <a:r>
              <a:rPr sz="19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10" dirty="0">
                <a:solidFill>
                  <a:srgbClr val="262626"/>
                </a:solidFill>
                <a:latin typeface="Tahoma"/>
                <a:cs typeface="Tahoma"/>
              </a:rPr>
              <a:t>прав</a:t>
            </a:r>
            <a:r>
              <a:rPr sz="19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19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20" dirty="0">
                <a:solidFill>
                  <a:srgbClr val="262626"/>
                </a:solidFill>
                <a:latin typeface="Tahoma"/>
                <a:cs typeface="Tahoma"/>
              </a:rPr>
              <a:t>интересов</a:t>
            </a:r>
            <a:r>
              <a:rPr sz="19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55" dirty="0">
                <a:solidFill>
                  <a:srgbClr val="262626"/>
                </a:solidFill>
                <a:latin typeface="Tahoma"/>
                <a:cs typeface="Tahoma"/>
              </a:rPr>
              <a:t>подопечных</a:t>
            </a:r>
            <a:r>
              <a:rPr sz="19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-12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19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70" dirty="0">
                <a:solidFill>
                  <a:srgbClr val="262626"/>
                </a:solidFill>
                <a:latin typeface="Tahoma"/>
                <a:cs typeface="Tahoma"/>
              </a:rPr>
              <a:t>отношениях</a:t>
            </a:r>
            <a:r>
              <a:rPr sz="19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350" dirty="0">
                <a:solidFill>
                  <a:srgbClr val="262626"/>
                </a:solidFill>
                <a:latin typeface="Tahoma"/>
                <a:cs typeface="Tahoma"/>
              </a:rPr>
              <a:t>с</a:t>
            </a:r>
            <a:r>
              <a:rPr sz="19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35" dirty="0">
                <a:solidFill>
                  <a:srgbClr val="262626"/>
                </a:solidFill>
                <a:latin typeface="Tahoma"/>
                <a:cs typeface="Tahoma"/>
              </a:rPr>
              <a:t>любыми</a:t>
            </a:r>
            <a:r>
              <a:rPr sz="19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65" dirty="0" err="1">
                <a:solidFill>
                  <a:srgbClr val="262626"/>
                </a:solidFill>
                <a:latin typeface="Tahoma"/>
                <a:cs typeface="Tahoma"/>
              </a:rPr>
              <a:t>лицами</a:t>
            </a:r>
            <a:r>
              <a:rPr sz="19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1900" spc="-40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1900" spc="35" dirty="0">
                <a:solidFill>
                  <a:srgbClr val="262626"/>
                </a:solidFill>
                <a:latin typeface="Tahoma"/>
                <a:cs typeface="Tahoma"/>
              </a:rPr>
              <a:t>и </a:t>
            </a:r>
            <a:r>
              <a:rPr sz="1900" spc="100" dirty="0">
                <a:solidFill>
                  <a:srgbClr val="262626"/>
                </a:solidFill>
                <a:latin typeface="Tahoma"/>
                <a:cs typeface="Tahoma"/>
              </a:rPr>
              <a:t>организациями,</a:t>
            </a:r>
            <a:r>
              <a:rPr sz="19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-12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19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50" dirty="0">
                <a:solidFill>
                  <a:srgbClr val="262626"/>
                </a:solidFill>
                <a:latin typeface="Tahoma"/>
                <a:cs typeface="Tahoma"/>
              </a:rPr>
              <a:t>том</a:t>
            </a:r>
            <a:r>
              <a:rPr sz="19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90" dirty="0">
                <a:solidFill>
                  <a:srgbClr val="262626"/>
                </a:solidFill>
                <a:latin typeface="Tahoma"/>
                <a:cs typeface="Tahoma"/>
              </a:rPr>
              <a:t>числе</a:t>
            </a:r>
            <a:r>
              <a:rPr sz="19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-12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19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05" dirty="0">
                <a:solidFill>
                  <a:srgbClr val="262626"/>
                </a:solidFill>
                <a:latin typeface="Tahoma"/>
                <a:cs typeface="Tahoma"/>
              </a:rPr>
              <a:t>судах,</a:t>
            </a:r>
            <a:r>
              <a:rPr sz="1900" spc="-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14" dirty="0">
                <a:solidFill>
                  <a:srgbClr val="262626"/>
                </a:solidFill>
                <a:latin typeface="Tahoma"/>
                <a:cs typeface="Tahoma"/>
              </a:rPr>
              <a:t>без</a:t>
            </a:r>
            <a:r>
              <a:rPr sz="19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14" dirty="0">
                <a:solidFill>
                  <a:srgbClr val="262626"/>
                </a:solidFill>
                <a:latin typeface="Tahoma"/>
                <a:cs typeface="Tahoma"/>
              </a:rPr>
              <a:t>специального</a:t>
            </a:r>
            <a:r>
              <a:rPr sz="19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50" dirty="0">
                <a:solidFill>
                  <a:srgbClr val="262626"/>
                </a:solidFill>
                <a:latin typeface="Tahoma"/>
                <a:cs typeface="Tahoma"/>
              </a:rPr>
              <a:t>полномочия;</a:t>
            </a:r>
            <a:endParaRPr sz="1900" dirty="0">
              <a:latin typeface="Tahoma"/>
              <a:cs typeface="Tahoma"/>
            </a:endParaRPr>
          </a:p>
          <a:p>
            <a:pPr marL="33655" marR="5080" algn="ctr">
              <a:lnSpc>
                <a:spcPct val="100000"/>
              </a:lnSpc>
              <a:spcBef>
                <a:spcPts val="2280"/>
              </a:spcBef>
            </a:pPr>
            <a:r>
              <a:rPr sz="1900" dirty="0">
                <a:solidFill>
                  <a:srgbClr val="262626"/>
                </a:solidFill>
                <a:latin typeface="Tahoma"/>
                <a:cs typeface="Tahoma"/>
              </a:rPr>
              <a:t>-</a:t>
            </a:r>
            <a:r>
              <a:rPr sz="19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75" dirty="0">
                <a:solidFill>
                  <a:srgbClr val="262626"/>
                </a:solidFill>
                <a:latin typeface="Tahoma"/>
                <a:cs typeface="Tahoma"/>
              </a:rPr>
              <a:t>дают</a:t>
            </a:r>
            <a:r>
              <a:rPr sz="19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65" dirty="0">
                <a:solidFill>
                  <a:srgbClr val="262626"/>
                </a:solidFill>
                <a:latin typeface="Tahoma"/>
                <a:cs typeface="Tahoma"/>
              </a:rPr>
              <a:t>согласие</a:t>
            </a:r>
            <a:r>
              <a:rPr sz="19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70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19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75" dirty="0">
                <a:solidFill>
                  <a:srgbClr val="262626"/>
                </a:solidFill>
                <a:latin typeface="Tahoma"/>
                <a:cs typeface="Tahoma"/>
              </a:rPr>
              <a:t>получение</a:t>
            </a:r>
            <a:r>
              <a:rPr sz="19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50" dirty="0">
                <a:solidFill>
                  <a:srgbClr val="262626"/>
                </a:solidFill>
                <a:latin typeface="Tahoma"/>
                <a:cs typeface="Tahoma"/>
              </a:rPr>
              <a:t>этими</a:t>
            </a:r>
            <a:r>
              <a:rPr sz="19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65" dirty="0">
                <a:solidFill>
                  <a:srgbClr val="262626"/>
                </a:solidFill>
                <a:latin typeface="Tahoma"/>
                <a:cs typeface="Tahoma"/>
              </a:rPr>
              <a:t>лицами</a:t>
            </a:r>
            <a:r>
              <a:rPr sz="19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262626"/>
                </a:solidFill>
                <a:latin typeface="Tahoma"/>
                <a:cs typeface="Tahoma"/>
              </a:rPr>
              <a:t>причитающихся</a:t>
            </a:r>
            <a:r>
              <a:rPr sz="1900" spc="-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260" dirty="0">
                <a:solidFill>
                  <a:srgbClr val="262626"/>
                </a:solidFill>
                <a:latin typeface="Tahoma"/>
                <a:cs typeface="Tahoma"/>
              </a:rPr>
              <a:t>им</a:t>
            </a:r>
            <a:r>
              <a:rPr sz="19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80" dirty="0">
                <a:solidFill>
                  <a:srgbClr val="262626"/>
                </a:solidFill>
                <a:latin typeface="Tahoma"/>
                <a:cs typeface="Tahoma"/>
              </a:rPr>
              <a:t>платежей </a:t>
            </a:r>
            <a:r>
              <a:rPr sz="1900" spc="85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19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70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19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55" dirty="0">
                <a:solidFill>
                  <a:srgbClr val="262626"/>
                </a:solidFill>
                <a:latin typeface="Tahoma"/>
                <a:cs typeface="Tahoma"/>
              </a:rPr>
              <a:t>распоряжение</a:t>
            </a:r>
            <a:r>
              <a:rPr sz="19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262626"/>
                </a:solidFill>
                <a:latin typeface="Tahoma"/>
                <a:cs typeface="Tahoma"/>
              </a:rPr>
              <a:t>полученными</a:t>
            </a:r>
            <a:r>
              <a:rPr sz="19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30" dirty="0">
                <a:solidFill>
                  <a:srgbClr val="262626"/>
                </a:solidFill>
                <a:latin typeface="Tahoma"/>
                <a:cs typeface="Tahoma"/>
              </a:rPr>
              <a:t>денежными</a:t>
            </a:r>
            <a:r>
              <a:rPr sz="19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295" dirty="0">
                <a:solidFill>
                  <a:srgbClr val="262626"/>
                </a:solidFill>
                <a:latin typeface="Tahoma"/>
                <a:cs typeface="Tahoma"/>
              </a:rPr>
              <a:t>суммами</a:t>
            </a:r>
            <a:r>
              <a:rPr sz="19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262626"/>
                </a:solidFill>
                <a:latin typeface="Tahoma"/>
                <a:cs typeface="Tahoma"/>
              </a:rPr>
              <a:t>и</a:t>
            </a:r>
            <a:r>
              <a:rPr sz="19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20" dirty="0">
                <a:solidFill>
                  <a:srgbClr val="262626"/>
                </a:solidFill>
                <a:latin typeface="Tahoma"/>
                <a:cs typeface="Tahoma"/>
              </a:rPr>
              <a:t>иным</a:t>
            </a:r>
            <a:endParaRPr sz="1900" dirty="0">
              <a:latin typeface="Tahoma"/>
              <a:cs typeface="Tahoma"/>
            </a:endParaRPr>
          </a:p>
          <a:p>
            <a:pPr marL="497205" marR="531495" algn="ctr">
              <a:lnSpc>
                <a:spcPct val="100000"/>
              </a:lnSpc>
            </a:pPr>
            <a:r>
              <a:rPr sz="1900" spc="185" dirty="0">
                <a:solidFill>
                  <a:srgbClr val="262626"/>
                </a:solidFill>
                <a:latin typeface="Tahoma"/>
                <a:cs typeface="Tahoma"/>
              </a:rPr>
              <a:t>имуществом</a:t>
            </a:r>
            <a:r>
              <a:rPr sz="1900" spc="-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-12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19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60" dirty="0">
                <a:solidFill>
                  <a:srgbClr val="262626"/>
                </a:solidFill>
                <a:latin typeface="Tahoma"/>
                <a:cs typeface="Tahoma"/>
              </a:rPr>
              <a:t>соответствии</a:t>
            </a:r>
            <a:r>
              <a:rPr sz="19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350" dirty="0">
                <a:solidFill>
                  <a:srgbClr val="262626"/>
                </a:solidFill>
                <a:latin typeface="Tahoma"/>
                <a:cs typeface="Tahoma"/>
              </a:rPr>
              <a:t>с</a:t>
            </a:r>
            <a:r>
              <a:rPr sz="19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55" dirty="0">
                <a:solidFill>
                  <a:srgbClr val="262626"/>
                </a:solidFill>
                <a:latin typeface="Tahoma"/>
                <a:cs typeface="Tahoma"/>
              </a:rPr>
              <a:t>Гражданским</a:t>
            </a:r>
            <a:r>
              <a:rPr sz="19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80" dirty="0">
                <a:solidFill>
                  <a:srgbClr val="262626"/>
                </a:solidFill>
                <a:latin typeface="Tahoma"/>
                <a:cs typeface="Tahoma"/>
              </a:rPr>
              <a:t>кодексом</a:t>
            </a:r>
            <a:r>
              <a:rPr sz="19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95" dirty="0">
                <a:solidFill>
                  <a:srgbClr val="262626"/>
                </a:solidFill>
                <a:latin typeface="Tahoma"/>
                <a:cs typeface="Tahoma"/>
              </a:rPr>
              <a:t>Республики </a:t>
            </a:r>
            <a:r>
              <a:rPr sz="1900" spc="85" dirty="0">
                <a:solidFill>
                  <a:srgbClr val="262626"/>
                </a:solidFill>
                <a:latin typeface="Tahoma"/>
                <a:cs typeface="Tahoma"/>
              </a:rPr>
              <a:t>Беларусь;</a:t>
            </a:r>
            <a:endParaRPr sz="1900" dirty="0">
              <a:latin typeface="Tahoma"/>
              <a:cs typeface="Tahoma"/>
            </a:endParaRPr>
          </a:p>
          <a:p>
            <a:pPr marR="32384" algn="ctr">
              <a:lnSpc>
                <a:spcPct val="100000"/>
              </a:lnSpc>
              <a:spcBef>
                <a:spcPts val="2280"/>
              </a:spcBef>
            </a:pPr>
            <a:r>
              <a:rPr sz="1900" dirty="0">
                <a:solidFill>
                  <a:srgbClr val="262626"/>
                </a:solidFill>
                <a:latin typeface="Tahoma"/>
                <a:cs typeface="Tahoma"/>
              </a:rPr>
              <a:t>-</a:t>
            </a:r>
            <a:r>
              <a:rPr sz="1900" spc="-6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262626"/>
                </a:solidFill>
                <a:latin typeface="Tahoma"/>
                <a:cs typeface="Tahoma"/>
              </a:rPr>
              <a:t>дают</a:t>
            </a:r>
            <a:r>
              <a:rPr sz="1900" spc="-7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70" dirty="0">
                <a:solidFill>
                  <a:srgbClr val="262626"/>
                </a:solidFill>
                <a:latin typeface="Tahoma"/>
                <a:cs typeface="Tahoma"/>
              </a:rPr>
              <a:t>согласие</a:t>
            </a:r>
            <a:r>
              <a:rPr sz="19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70" dirty="0">
                <a:solidFill>
                  <a:srgbClr val="262626"/>
                </a:solidFill>
                <a:latin typeface="Tahoma"/>
                <a:cs typeface="Tahoma"/>
              </a:rPr>
              <a:t>на</a:t>
            </a:r>
            <a:r>
              <a:rPr sz="1900" spc="-5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80" dirty="0">
                <a:solidFill>
                  <a:srgbClr val="262626"/>
                </a:solidFill>
                <a:latin typeface="Tahoma"/>
                <a:cs typeface="Tahoma"/>
              </a:rPr>
              <a:t>совершение</a:t>
            </a:r>
            <a:r>
              <a:rPr sz="19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262626"/>
                </a:solidFill>
                <a:latin typeface="Tahoma"/>
                <a:cs typeface="Tahoma"/>
              </a:rPr>
              <a:t>тех</a:t>
            </a:r>
            <a:r>
              <a:rPr sz="1900" spc="-6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05" dirty="0">
                <a:solidFill>
                  <a:srgbClr val="262626"/>
                </a:solidFill>
                <a:latin typeface="Tahoma"/>
                <a:cs typeface="Tahoma"/>
              </a:rPr>
              <a:t>сделок,</a:t>
            </a:r>
            <a:r>
              <a:rPr sz="19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262626"/>
                </a:solidFill>
                <a:latin typeface="Tahoma"/>
                <a:cs typeface="Tahoma"/>
              </a:rPr>
              <a:t>которые</a:t>
            </a:r>
            <a:r>
              <a:rPr sz="19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10" dirty="0">
                <a:solidFill>
                  <a:srgbClr val="262626"/>
                </a:solidFill>
                <a:latin typeface="Tahoma"/>
                <a:cs typeface="Tahoma"/>
              </a:rPr>
              <a:t>граждане,</a:t>
            </a:r>
            <a:endParaRPr sz="1900" dirty="0">
              <a:latin typeface="Tahoma"/>
              <a:cs typeface="Tahoma"/>
            </a:endParaRPr>
          </a:p>
          <a:p>
            <a:pPr marR="36830" algn="ctr">
              <a:lnSpc>
                <a:spcPct val="100000"/>
              </a:lnSpc>
              <a:spcBef>
                <a:spcPts val="5"/>
              </a:spcBef>
            </a:pPr>
            <a:r>
              <a:rPr sz="1900" spc="110" dirty="0">
                <a:solidFill>
                  <a:srgbClr val="262626"/>
                </a:solidFill>
                <a:latin typeface="Tahoma"/>
                <a:cs typeface="Tahoma"/>
              </a:rPr>
              <a:t>находящиеся</a:t>
            </a:r>
            <a:r>
              <a:rPr sz="1900" spc="-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05" dirty="0">
                <a:solidFill>
                  <a:srgbClr val="262626"/>
                </a:solidFill>
                <a:latin typeface="Tahoma"/>
                <a:cs typeface="Tahoma"/>
              </a:rPr>
              <a:t>под</a:t>
            </a:r>
            <a:r>
              <a:rPr sz="1900" spc="-4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65" dirty="0">
                <a:solidFill>
                  <a:srgbClr val="262626"/>
                </a:solidFill>
                <a:latin typeface="Tahoma"/>
                <a:cs typeface="Tahoma"/>
              </a:rPr>
              <a:t>попечительством,</a:t>
            </a:r>
            <a:r>
              <a:rPr sz="1900" spc="-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40" dirty="0">
                <a:solidFill>
                  <a:srgbClr val="262626"/>
                </a:solidFill>
                <a:latin typeface="Tahoma"/>
                <a:cs typeface="Tahoma"/>
              </a:rPr>
              <a:t>не</a:t>
            </a:r>
            <a:r>
              <a:rPr sz="1900" spc="-5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95" dirty="0">
                <a:solidFill>
                  <a:srgbClr val="262626"/>
                </a:solidFill>
                <a:latin typeface="Tahoma"/>
                <a:cs typeface="Tahoma"/>
              </a:rPr>
              <a:t>вправе</a:t>
            </a:r>
            <a:r>
              <a:rPr sz="19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35" dirty="0">
                <a:solidFill>
                  <a:srgbClr val="262626"/>
                </a:solidFill>
                <a:latin typeface="Tahoma"/>
                <a:cs typeface="Tahoma"/>
              </a:rPr>
              <a:t>совершать</a:t>
            </a:r>
            <a:r>
              <a:rPr sz="19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90" dirty="0">
                <a:solidFill>
                  <a:srgbClr val="262626"/>
                </a:solidFill>
                <a:latin typeface="Tahoma"/>
                <a:cs typeface="Tahoma"/>
              </a:rPr>
              <a:t>самостоятельно;</a:t>
            </a:r>
            <a:endParaRPr sz="1900" dirty="0">
              <a:latin typeface="Tahoma"/>
              <a:cs typeface="Tahoma"/>
            </a:endParaRPr>
          </a:p>
          <a:p>
            <a:pPr marL="170815" marR="205104" algn="ctr">
              <a:lnSpc>
                <a:spcPct val="100000"/>
              </a:lnSpc>
              <a:spcBef>
                <a:spcPts val="2280"/>
              </a:spcBef>
            </a:pPr>
            <a:r>
              <a:rPr sz="1900" dirty="0">
                <a:solidFill>
                  <a:srgbClr val="262626"/>
                </a:solidFill>
                <a:latin typeface="Tahoma"/>
                <a:cs typeface="Tahoma"/>
              </a:rPr>
              <a:t>-</a:t>
            </a:r>
            <a:r>
              <a:rPr sz="1900" spc="-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262626"/>
                </a:solidFill>
                <a:latin typeface="Tahoma"/>
                <a:cs typeface="Tahoma"/>
              </a:rPr>
              <a:t>оказывают </a:t>
            </a:r>
            <a:r>
              <a:rPr sz="1900" spc="105" dirty="0">
                <a:solidFill>
                  <a:srgbClr val="262626"/>
                </a:solidFill>
                <a:latin typeface="Tahoma"/>
                <a:cs typeface="Tahoma"/>
              </a:rPr>
              <a:t>подопечным</a:t>
            </a:r>
            <a:r>
              <a:rPr sz="1900" spc="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25" dirty="0">
                <a:solidFill>
                  <a:srgbClr val="262626"/>
                </a:solidFill>
                <a:latin typeface="Tahoma"/>
                <a:cs typeface="Tahoma"/>
              </a:rPr>
              <a:t>содействие</a:t>
            </a:r>
            <a:r>
              <a:rPr sz="1900" spc="3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-120" dirty="0">
                <a:solidFill>
                  <a:srgbClr val="262626"/>
                </a:solidFill>
                <a:latin typeface="Tahoma"/>
                <a:cs typeface="Tahoma"/>
              </a:rPr>
              <a:t>в</a:t>
            </a:r>
            <a:r>
              <a:rPr sz="19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30" dirty="0">
                <a:solidFill>
                  <a:srgbClr val="262626"/>
                </a:solidFill>
                <a:latin typeface="Tahoma"/>
                <a:cs typeface="Tahoma"/>
              </a:rPr>
              <a:t>осуществлении</a:t>
            </a:r>
            <a:r>
              <a:rPr sz="1900" spc="2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204" dirty="0">
                <a:solidFill>
                  <a:srgbClr val="262626"/>
                </a:solidFill>
                <a:latin typeface="Tahoma"/>
                <a:cs typeface="Tahoma"/>
              </a:rPr>
              <a:t>ими</a:t>
            </a:r>
            <a:r>
              <a:rPr sz="1900" spc="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95" dirty="0">
                <a:solidFill>
                  <a:srgbClr val="262626"/>
                </a:solidFill>
                <a:latin typeface="Tahoma"/>
                <a:cs typeface="Tahoma"/>
              </a:rPr>
              <a:t>своих</a:t>
            </a:r>
            <a:r>
              <a:rPr sz="190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110" dirty="0" err="1">
                <a:solidFill>
                  <a:srgbClr val="262626"/>
                </a:solidFill>
                <a:latin typeface="Tahoma"/>
                <a:cs typeface="Tahoma"/>
              </a:rPr>
              <a:t>прав</a:t>
            </a:r>
            <a:r>
              <a:rPr sz="1900" spc="-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br>
              <a:rPr lang="ru-RU" sz="1900" spc="-15" dirty="0">
                <a:solidFill>
                  <a:srgbClr val="262626"/>
                </a:solidFill>
                <a:latin typeface="Tahoma"/>
                <a:cs typeface="Tahoma"/>
              </a:rPr>
            </a:br>
            <a:r>
              <a:rPr sz="1900" spc="35" dirty="0">
                <a:solidFill>
                  <a:srgbClr val="262626"/>
                </a:solidFill>
                <a:latin typeface="Tahoma"/>
                <a:cs typeface="Tahoma"/>
              </a:rPr>
              <a:t>и </a:t>
            </a:r>
            <a:r>
              <a:rPr sz="1900" spc="114" dirty="0">
                <a:solidFill>
                  <a:srgbClr val="262626"/>
                </a:solidFill>
                <a:latin typeface="Tahoma"/>
                <a:cs typeface="Tahoma"/>
              </a:rPr>
              <a:t>исполнении</a:t>
            </a:r>
            <a:r>
              <a:rPr sz="19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262626"/>
                </a:solidFill>
                <a:latin typeface="Tahoma"/>
                <a:cs typeface="Tahoma"/>
              </a:rPr>
              <a:t>обязанностей,</a:t>
            </a:r>
            <a:r>
              <a:rPr sz="1900" spc="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290" dirty="0">
                <a:solidFill>
                  <a:srgbClr val="262626"/>
                </a:solidFill>
                <a:latin typeface="Tahoma"/>
                <a:cs typeface="Tahoma"/>
              </a:rPr>
              <a:t>а</a:t>
            </a:r>
            <a:r>
              <a:rPr sz="19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80" dirty="0">
                <a:solidFill>
                  <a:srgbClr val="262626"/>
                </a:solidFill>
                <a:latin typeface="Tahoma"/>
                <a:cs typeface="Tahoma"/>
              </a:rPr>
              <a:t>также</a:t>
            </a:r>
            <a:r>
              <a:rPr sz="19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65" dirty="0">
                <a:solidFill>
                  <a:srgbClr val="262626"/>
                </a:solidFill>
                <a:latin typeface="Tahoma"/>
                <a:cs typeface="Tahoma"/>
              </a:rPr>
              <a:t>охраняют</a:t>
            </a:r>
            <a:r>
              <a:rPr sz="19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262626"/>
                </a:solidFill>
                <a:latin typeface="Tahoma"/>
                <a:cs typeface="Tahoma"/>
              </a:rPr>
              <a:t>их</a:t>
            </a:r>
            <a:r>
              <a:rPr sz="1900" spc="-4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262626"/>
                </a:solidFill>
                <a:latin typeface="Tahoma"/>
                <a:cs typeface="Tahoma"/>
              </a:rPr>
              <a:t>от</a:t>
            </a:r>
            <a:r>
              <a:rPr sz="1900" spc="-3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90" dirty="0">
                <a:solidFill>
                  <a:srgbClr val="262626"/>
                </a:solidFill>
                <a:latin typeface="Tahoma"/>
                <a:cs typeface="Tahoma"/>
              </a:rPr>
              <a:t>злоупотреблений</a:t>
            </a:r>
            <a:r>
              <a:rPr sz="1900" spc="-2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250" dirty="0">
                <a:solidFill>
                  <a:srgbClr val="262626"/>
                </a:solidFill>
                <a:latin typeface="Tahoma"/>
                <a:cs typeface="Tahoma"/>
              </a:rPr>
              <a:t>со </a:t>
            </a:r>
            <a:r>
              <a:rPr sz="1900" spc="110" dirty="0">
                <a:solidFill>
                  <a:srgbClr val="262626"/>
                </a:solidFill>
                <a:latin typeface="Tahoma"/>
                <a:cs typeface="Tahoma"/>
              </a:rPr>
              <a:t>стороны</a:t>
            </a:r>
            <a:r>
              <a:rPr sz="1900" spc="15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262626"/>
                </a:solidFill>
                <a:latin typeface="Tahoma"/>
                <a:cs typeface="Tahoma"/>
              </a:rPr>
              <a:t>третьих</a:t>
            </a:r>
            <a:r>
              <a:rPr sz="1900" spc="10" dirty="0">
                <a:solidFill>
                  <a:srgbClr val="262626"/>
                </a:solidFill>
                <a:latin typeface="Tahoma"/>
                <a:cs typeface="Tahoma"/>
              </a:rPr>
              <a:t> </a:t>
            </a:r>
            <a:r>
              <a:rPr sz="1900" spc="-20" dirty="0">
                <a:solidFill>
                  <a:srgbClr val="262626"/>
                </a:solidFill>
                <a:latin typeface="Tahoma"/>
                <a:cs typeface="Tahoma"/>
              </a:rPr>
              <a:t>лиц.</a:t>
            </a:r>
            <a:endParaRPr sz="19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1781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13201" y="941070"/>
            <a:ext cx="706628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225675" marR="5080" indent="-2213610">
              <a:lnSpc>
                <a:spcPct val="100000"/>
              </a:lnSpc>
              <a:spcBef>
                <a:spcPts val="105"/>
              </a:spcBef>
            </a:pPr>
            <a:r>
              <a:rPr sz="3200" spc="254" dirty="0"/>
              <a:t>Обжалование</a:t>
            </a:r>
            <a:r>
              <a:rPr sz="3200" spc="-120" dirty="0"/>
              <a:t> </a:t>
            </a:r>
            <a:r>
              <a:rPr sz="3200" spc="145" dirty="0"/>
              <a:t>действий</a:t>
            </a:r>
            <a:r>
              <a:rPr sz="3200" spc="-130" dirty="0"/>
              <a:t> </a:t>
            </a:r>
            <a:r>
              <a:rPr sz="3200" spc="110" dirty="0"/>
              <a:t>опекунов, </a:t>
            </a:r>
            <a:r>
              <a:rPr sz="3200" spc="130" dirty="0"/>
              <a:t>попечителей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08253" rIns="0" bIns="0" rtlCol="0">
            <a:spAutoFit/>
          </a:bodyPr>
          <a:lstStyle/>
          <a:p>
            <a:pPr marL="88900" marR="5080" indent="926465">
              <a:lnSpc>
                <a:spcPct val="100000"/>
              </a:lnSpc>
              <a:spcBef>
                <a:spcPts val="100"/>
              </a:spcBef>
            </a:pPr>
            <a:r>
              <a:rPr spc="65" dirty="0"/>
              <a:t>Действия</a:t>
            </a:r>
            <a:r>
              <a:rPr spc="-85" dirty="0"/>
              <a:t> </a:t>
            </a:r>
            <a:r>
              <a:rPr spc="95" dirty="0"/>
              <a:t>опекунов,</a:t>
            </a:r>
            <a:r>
              <a:rPr spc="-65" dirty="0"/>
              <a:t> </a:t>
            </a:r>
            <a:r>
              <a:rPr spc="100" dirty="0"/>
              <a:t>попечителей</a:t>
            </a:r>
            <a:r>
              <a:rPr spc="-90" dirty="0"/>
              <a:t> </a:t>
            </a:r>
            <a:r>
              <a:rPr spc="110" dirty="0"/>
              <a:t>могут</a:t>
            </a:r>
            <a:r>
              <a:rPr spc="-70" dirty="0"/>
              <a:t> </a:t>
            </a:r>
            <a:r>
              <a:rPr spc="-20" dirty="0"/>
              <a:t>быть </a:t>
            </a:r>
            <a:r>
              <a:rPr spc="150" dirty="0"/>
              <a:t>обжалованы</a:t>
            </a:r>
            <a:r>
              <a:rPr spc="-114" dirty="0"/>
              <a:t> </a:t>
            </a:r>
            <a:r>
              <a:rPr spc="180" dirty="0"/>
              <a:t>любым</a:t>
            </a:r>
            <a:r>
              <a:rPr spc="-70" dirty="0"/>
              <a:t> </a:t>
            </a:r>
            <a:r>
              <a:rPr spc="175" dirty="0"/>
              <a:t>лицом,</a:t>
            </a:r>
            <a:r>
              <a:rPr spc="-100" dirty="0"/>
              <a:t> </a:t>
            </a:r>
            <a:r>
              <a:rPr spc="-160" dirty="0"/>
              <a:t>в</a:t>
            </a:r>
            <a:r>
              <a:rPr spc="-70" dirty="0"/>
              <a:t> </a:t>
            </a:r>
            <a:r>
              <a:rPr spc="210" dirty="0"/>
              <a:t>том</a:t>
            </a:r>
            <a:r>
              <a:rPr spc="-75" dirty="0"/>
              <a:t> </a:t>
            </a:r>
            <a:r>
              <a:rPr spc="125" dirty="0"/>
              <a:t>числе</a:t>
            </a:r>
            <a:r>
              <a:rPr spc="-75" dirty="0"/>
              <a:t> </a:t>
            </a:r>
            <a:r>
              <a:rPr spc="120" dirty="0"/>
              <a:t>и</a:t>
            </a:r>
            <a:r>
              <a:rPr spc="-90" dirty="0"/>
              <a:t> </a:t>
            </a:r>
            <a:r>
              <a:rPr spc="120" dirty="0"/>
              <a:t>подопечным, </a:t>
            </a:r>
            <a:r>
              <a:rPr spc="-160" dirty="0"/>
              <a:t>в</a:t>
            </a:r>
            <a:r>
              <a:rPr spc="-75" dirty="0"/>
              <a:t> </a:t>
            </a:r>
            <a:r>
              <a:rPr spc="130" dirty="0"/>
              <a:t>органы</a:t>
            </a:r>
            <a:r>
              <a:rPr spc="-70" dirty="0"/>
              <a:t> </a:t>
            </a:r>
            <a:r>
              <a:rPr spc="150" dirty="0"/>
              <a:t>опеки</a:t>
            </a:r>
            <a:r>
              <a:rPr spc="-85" dirty="0"/>
              <a:t> </a:t>
            </a:r>
            <a:r>
              <a:rPr spc="120" dirty="0"/>
              <a:t>и</a:t>
            </a:r>
            <a:r>
              <a:rPr spc="-75" dirty="0"/>
              <a:t> </a:t>
            </a:r>
            <a:r>
              <a:rPr spc="75" dirty="0"/>
              <a:t>попечительства</a:t>
            </a:r>
            <a:r>
              <a:rPr spc="-85" dirty="0"/>
              <a:t> </a:t>
            </a:r>
            <a:r>
              <a:rPr spc="170" dirty="0"/>
              <a:t>по</a:t>
            </a:r>
            <a:r>
              <a:rPr spc="-70" dirty="0"/>
              <a:t> </a:t>
            </a:r>
            <a:r>
              <a:rPr spc="229" dirty="0"/>
              <a:t>месту</a:t>
            </a:r>
            <a:r>
              <a:rPr spc="-70" dirty="0"/>
              <a:t> </a:t>
            </a:r>
            <a:r>
              <a:rPr spc="50" dirty="0"/>
              <a:t>жительства </a:t>
            </a:r>
            <a:r>
              <a:rPr spc="105" dirty="0"/>
              <a:t>подопечного,</a:t>
            </a:r>
            <a:r>
              <a:rPr spc="-95" dirty="0"/>
              <a:t> </a:t>
            </a:r>
            <a:r>
              <a:rPr spc="365" dirty="0"/>
              <a:t>а</a:t>
            </a:r>
            <a:r>
              <a:rPr spc="-75" dirty="0"/>
              <a:t> </a:t>
            </a:r>
            <a:r>
              <a:rPr spc="175" dirty="0"/>
              <a:t>лицом,</a:t>
            </a:r>
            <a:r>
              <a:rPr spc="-110" dirty="0"/>
              <a:t> </a:t>
            </a:r>
            <a:r>
              <a:rPr spc="185" dirty="0"/>
              <a:t>достигшим</a:t>
            </a:r>
            <a:r>
              <a:rPr spc="-75" dirty="0"/>
              <a:t> </a:t>
            </a:r>
            <a:r>
              <a:rPr spc="95" dirty="0"/>
              <a:t>четырнадцати</a:t>
            </a:r>
            <a:r>
              <a:rPr spc="-90" dirty="0"/>
              <a:t> </a:t>
            </a:r>
            <a:r>
              <a:rPr spc="-20" dirty="0"/>
              <a:t>лет,</a:t>
            </a:r>
          </a:p>
          <a:p>
            <a:pPr marL="3858260">
              <a:lnSpc>
                <a:spcPct val="100000"/>
              </a:lnSpc>
              <a:spcBef>
                <a:spcPts val="994"/>
              </a:spcBef>
            </a:pPr>
            <a:r>
              <a:rPr dirty="0"/>
              <a:t>-</a:t>
            </a:r>
            <a:r>
              <a:rPr spc="-160" dirty="0"/>
              <a:t> в</a:t>
            </a:r>
            <a:r>
              <a:rPr spc="-85" dirty="0"/>
              <a:t> </a:t>
            </a:r>
            <a:r>
              <a:rPr spc="120" dirty="0"/>
              <a:t>суд.</a:t>
            </a: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1781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57400" y="360934"/>
            <a:ext cx="975360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096645" algn="ctr">
              <a:lnSpc>
                <a:spcPct val="100000"/>
              </a:lnSpc>
              <a:spcBef>
                <a:spcPts val="95"/>
              </a:spcBef>
            </a:pPr>
            <a:r>
              <a:rPr sz="2800" spc="175" dirty="0">
                <a:solidFill>
                  <a:srgbClr val="262626"/>
                </a:solidFill>
              </a:rPr>
              <a:t>Органы</a:t>
            </a:r>
            <a:r>
              <a:rPr sz="2800" spc="-75" dirty="0">
                <a:solidFill>
                  <a:srgbClr val="262626"/>
                </a:solidFill>
              </a:rPr>
              <a:t> </a:t>
            </a:r>
            <a:r>
              <a:rPr sz="2800" spc="160" dirty="0">
                <a:solidFill>
                  <a:srgbClr val="262626"/>
                </a:solidFill>
              </a:rPr>
              <a:t>опеки</a:t>
            </a:r>
            <a:r>
              <a:rPr sz="2800" spc="-100" dirty="0">
                <a:solidFill>
                  <a:srgbClr val="262626"/>
                </a:solidFill>
              </a:rPr>
              <a:t> </a:t>
            </a:r>
            <a:r>
              <a:rPr sz="2800" spc="140" dirty="0">
                <a:solidFill>
                  <a:srgbClr val="262626"/>
                </a:solidFill>
              </a:rPr>
              <a:t>и</a:t>
            </a:r>
            <a:r>
              <a:rPr sz="2800" spc="-90" dirty="0">
                <a:solidFill>
                  <a:srgbClr val="262626"/>
                </a:solidFill>
              </a:rPr>
              <a:t> </a:t>
            </a:r>
            <a:r>
              <a:rPr sz="2800" spc="85" dirty="0">
                <a:solidFill>
                  <a:srgbClr val="262626"/>
                </a:solidFill>
              </a:rPr>
              <a:t>попечительства</a:t>
            </a:r>
            <a:r>
              <a:rPr sz="2800" spc="-45" dirty="0">
                <a:solidFill>
                  <a:srgbClr val="262626"/>
                </a:solidFill>
              </a:rPr>
              <a:t> </a:t>
            </a:r>
            <a:r>
              <a:rPr sz="2800" spc="140" dirty="0">
                <a:solidFill>
                  <a:srgbClr val="262626"/>
                </a:solidFill>
              </a:rPr>
              <a:t>и</a:t>
            </a:r>
            <a:r>
              <a:rPr sz="2800" spc="-90" dirty="0">
                <a:solidFill>
                  <a:srgbClr val="262626"/>
                </a:solidFill>
              </a:rPr>
              <a:t> </a:t>
            </a:r>
            <a:r>
              <a:rPr sz="2800" spc="105" dirty="0">
                <a:solidFill>
                  <a:srgbClr val="262626"/>
                </a:solidFill>
              </a:rPr>
              <a:t>органы, </a:t>
            </a:r>
            <a:r>
              <a:rPr sz="2800" spc="204" dirty="0">
                <a:solidFill>
                  <a:srgbClr val="262626"/>
                </a:solidFill>
              </a:rPr>
              <a:t>осуществляющие</a:t>
            </a:r>
            <a:r>
              <a:rPr sz="2800" spc="-40" dirty="0">
                <a:solidFill>
                  <a:srgbClr val="262626"/>
                </a:solidFill>
              </a:rPr>
              <a:t> </a:t>
            </a:r>
            <a:r>
              <a:rPr sz="2800" spc="220" dirty="0">
                <a:solidFill>
                  <a:srgbClr val="262626"/>
                </a:solidFill>
              </a:rPr>
              <a:t>функции</a:t>
            </a:r>
            <a:r>
              <a:rPr sz="2800" spc="-75" dirty="0">
                <a:solidFill>
                  <a:srgbClr val="262626"/>
                </a:solidFill>
              </a:rPr>
              <a:t> </a:t>
            </a:r>
            <a:r>
              <a:rPr sz="2800" spc="200" dirty="0">
                <a:solidFill>
                  <a:srgbClr val="262626"/>
                </a:solidFill>
              </a:rPr>
              <a:t>по</a:t>
            </a:r>
            <a:r>
              <a:rPr sz="2800" spc="-85" dirty="0">
                <a:solidFill>
                  <a:srgbClr val="262626"/>
                </a:solidFill>
              </a:rPr>
              <a:t> </a:t>
            </a:r>
            <a:r>
              <a:rPr sz="2800" spc="210" dirty="0" err="1">
                <a:solidFill>
                  <a:srgbClr val="262626"/>
                </a:solidFill>
              </a:rPr>
              <a:t>опеке</a:t>
            </a:r>
            <a:r>
              <a:rPr sz="2800" spc="-60" dirty="0">
                <a:solidFill>
                  <a:srgbClr val="262626"/>
                </a:solidFill>
              </a:rPr>
              <a:t> </a:t>
            </a:r>
            <a:br>
              <a:rPr lang="ru-RU" sz="2800" spc="-60" dirty="0">
                <a:solidFill>
                  <a:srgbClr val="262626"/>
                </a:solidFill>
              </a:rPr>
            </a:br>
            <a:r>
              <a:rPr sz="2800" spc="90" dirty="0">
                <a:solidFill>
                  <a:srgbClr val="262626"/>
                </a:solidFill>
              </a:rPr>
              <a:t>и</a:t>
            </a:r>
            <a:r>
              <a:rPr lang="ru-RU" sz="2800" dirty="0"/>
              <a:t> </a:t>
            </a:r>
            <a:r>
              <a:rPr sz="2800" spc="50" dirty="0" err="1">
                <a:solidFill>
                  <a:srgbClr val="262626"/>
                </a:solidFill>
              </a:rPr>
              <a:t>попечительству</a:t>
            </a:r>
            <a:r>
              <a:rPr sz="2800" spc="50" dirty="0">
                <a:solidFill>
                  <a:srgbClr val="262626"/>
                </a:solidFill>
              </a:rPr>
              <a:t>,</a:t>
            </a:r>
            <a:r>
              <a:rPr sz="2800" spc="-55" dirty="0">
                <a:solidFill>
                  <a:srgbClr val="262626"/>
                </a:solidFill>
              </a:rPr>
              <a:t> </a:t>
            </a:r>
            <a:r>
              <a:rPr sz="2800" spc="-10" dirty="0">
                <a:solidFill>
                  <a:srgbClr val="262626"/>
                </a:solidFill>
              </a:rPr>
              <a:t>для</a:t>
            </a:r>
            <a:r>
              <a:rPr sz="2800" spc="-105" dirty="0">
                <a:solidFill>
                  <a:srgbClr val="262626"/>
                </a:solidFill>
              </a:rPr>
              <a:t> </a:t>
            </a:r>
            <a:r>
              <a:rPr sz="2800" spc="45" dirty="0">
                <a:solidFill>
                  <a:srgbClr val="262626"/>
                </a:solidFill>
              </a:rPr>
              <a:t>выполнения</a:t>
            </a:r>
            <a:r>
              <a:rPr sz="2800" spc="-55" dirty="0">
                <a:solidFill>
                  <a:srgbClr val="262626"/>
                </a:solidFill>
              </a:rPr>
              <a:t> </a:t>
            </a:r>
            <a:r>
              <a:rPr sz="2800" spc="65" dirty="0">
                <a:solidFill>
                  <a:srgbClr val="262626"/>
                </a:solidFill>
              </a:rPr>
              <a:t>возложенных</a:t>
            </a:r>
            <a:r>
              <a:rPr sz="2800" spc="-75" dirty="0">
                <a:solidFill>
                  <a:srgbClr val="262626"/>
                </a:solidFill>
              </a:rPr>
              <a:t> </a:t>
            </a:r>
            <a:r>
              <a:rPr sz="2800" spc="225" dirty="0">
                <a:solidFill>
                  <a:srgbClr val="262626"/>
                </a:solidFill>
              </a:rPr>
              <a:t>на </a:t>
            </a:r>
            <a:r>
              <a:rPr sz="2800" spc="60" dirty="0">
                <a:solidFill>
                  <a:srgbClr val="262626"/>
                </a:solidFill>
              </a:rPr>
              <a:t>них</a:t>
            </a:r>
            <a:r>
              <a:rPr sz="2800" spc="-85" dirty="0">
                <a:solidFill>
                  <a:srgbClr val="262626"/>
                </a:solidFill>
              </a:rPr>
              <a:t> </a:t>
            </a:r>
            <a:r>
              <a:rPr sz="2800" spc="155" dirty="0" err="1">
                <a:solidFill>
                  <a:srgbClr val="262626"/>
                </a:solidFill>
              </a:rPr>
              <a:t>обязанностей</a:t>
            </a:r>
            <a:r>
              <a:rPr sz="2800" spc="-20" dirty="0">
                <a:solidFill>
                  <a:srgbClr val="262626"/>
                </a:solidFill>
              </a:rPr>
              <a:t> </a:t>
            </a:r>
            <a:r>
              <a:rPr sz="2800" spc="215" dirty="0" err="1">
                <a:solidFill>
                  <a:srgbClr val="FF0000"/>
                </a:solidFill>
              </a:rPr>
              <a:t>имеют</a:t>
            </a:r>
            <a:r>
              <a:rPr lang="ru-RU" sz="2800" spc="-70" dirty="0">
                <a:solidFill>
                  <a:srgbClr val="FF0000"/>
                </a:solidFill>
              </a:rPr>
              <a:t> </a:t>
            </a:r>
            <a:r>
              <a:rPr sz="2800" spc="114" dirty="0" err="1">
                <a:solidFill>
                  <a:srgbClr val="FF0000"/>
                </a:solidFill>
              </a:rPr>
              <a:t>право</a:t>
            </a:r>
            <a:r>
              <a:rPr sz="2800" spc="114" dirty="0">
                <a:solidFill>
                  <a:srgbClr val="262626"/>
                </a:solidFill>
              </a:rPr>
              <a:t>:</a:t>
            </a:r>
            <a:endParaRPr sz="2800" dirty="0"/>
          </a:p>
        </p:txBody>
      </p:sp>
      <p:sp>
        <p:nvSpPr>
          <p:cNvPr id="4" name="object 4"/>
          <p:cNvSpPr txBox="1"/>
          <p:nvPr/>
        </p:nvSpPr>
        <p:spPr>
          <a:xfrm>
            <a:off x="2057400" y="2743326"/>
            <a:ext cx="9906000" cy="30971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8750" indent="-146050">
              <a:lnSpc>
                <a:spcPts val="2165"/>
              </a:lnSpc>
              <a:spcBef>
                <a:spcPts val="95"/>
              </a:spcBef>
              <a:buChar char="-"/>
              <a:tabLst>
                <a:tab pos="158750" algn="l"/>
              </a:tabLst>
            </a:pPr>
            <a:r>
              <a:rPr sz="1900" spc="65" dirty="0">
                <a:solidFill>
                  <a:srgbClr val="595959"/>
                </a:solidFill>
                <a:latin typeface="Tahoma"/>
                <a:cs typeface="Tahoma"/>
              </a:rPr>
              <a:t>требовать</a:t>
            </a:r>
            <a:r>
              <a:rPr sz="19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от</a:t>
            </a:r>
            <a:r>
              <a:rPr sz="19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14" dirty="0">
                <a:solidFill>
                  <a:srgbClr val="595959"/>
                </a:solidFill>
                <a:latin typeface="Tahoma"/>
                <a:cs typeface="Tahoma"/>
              </a:rPr>
              <a:t>физических</a:t>
            </a:r>
            <a:r>
              <a:rPr sz="19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19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00" dirty="0">
                <a:solidFill>
                  <a:srgbClr val="595959"/>
                </a:solidFill>
                <a:latin typeface="Tahoma"/>
                <a:cs typeface="Tahoma"/>
              </a:rPr>
              <a:t>юридических</a:t>
            </a:r>
            <a:r>
              <a:rPr sz="19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75" dirty="0">
                <a:solidFill>
                  <a:srgbClr val="595959"/>
                </a:solidFill>
                <a:latin typeface="Tahoma"/>
                <a:cs typeface="Tahoma"/>
              </a:rPr>
              <a:t>лиц</a:t>
            </a:r>
            <a:r>
              <a:rPr sz="19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0" dirty="0">
                <a:solidFill>
                  <a:srgbClr val="595959"/>
                </a:solidFill>
                <a:latin typeface="Tahoma"/>
                <a:cs typeface="Tahoma"/>
              </a:rPr>
              <a:t>представления</a:t>
            </a:r>
            <a:endParaRPr sz="1900" dirty="0">
              <a:latin typeface="Tahoma"/>
              <a:cs typeface="Tahoma"/>
            </a:endParaRPr>
          </a:p>
          <a:p>
            <a:pPr marL="12700">
              <a:lnSpc>
                <a:spcPts val="2165"/>
              </a:lnSpc>
            </a:pPr>
            <a:r>
              <a:rPr sz="1900" spc="125" dirty="0">
                <a:solidFill>
                  <a:srgbClr val="595959"/>
                </a:solidFill>
                <a:latin typeface="Tahoma"/>
                <a:cs typeface="Tahoma"/>
              </a:rPr>
              <a:t>необходимых</a:t>
            </a:r>
            <a:r>
              <a:rPr sz="19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90" dirty="0">
                <a:solidFill>
                  <a:srgbClr val="595959"/>
                </a:solidFill>
                <a:latin typeface="Tahoma"/>
                <a:cs typeface="Tahoma"/>
              </a:rPr>
              <a:t>документов</a:t>
            </a:r>
            <a:r>
              <a:rPr sz="19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19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95" dirty="0">
                <a:solidFill>
                  <a:srgbClr val="595959"/>
                </a:solidFill>
                <a:latin typeface="Tahoma"/>
                <a:cs typeface="Tahoma"/>
              </a:rPr>
              <a:t>справок;</a:t>
            </a:r>
            <a:endParaRPr sz="1900" dirty="0">
              <a:latin typeface="Tahoma"/>
              <a:cs typeface="Tahoma"/>
            </a:endParaRPr>
          </a:p>
          <a:p>
            <a:pPr marL="12700" marR="1082040" indent="146050">
              <a:lnSpc>
                <a:spcPts val="2050"/>
              </a:lnSpc>
              <a:spcBef>
                <a:spcPts val="1030"/>
              </a:spcBef>
              <a:buChar char="-"/>
              <a:tabLst>
                <a:tab pos="158750" algn="l"/>
              </a:tabLst>
            </a:pP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производить</a:t>
            </a:r>
            <a:r>
              <a:rPr sz="1900" spc="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45" dirty="0">
                <a:solidFill>
                  <a:srgbClr val="595959"/>
                </a:solidFill>
                <a:latin typeface="Tahoma"/>
                <a:cs typeface="Tahoma"/>
              </a:rPr>
              <a:t>обследование</a:t>
            </a:r>
            <a:r>
              <a:rPr sz="1900" spc="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1900" spc="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200" dirty="0">
                <a:solidFill>
                  <a:srgbClr val="595959"/>
                </a:solidFill>
                <a:latin typeface="Tahoma"/>
                <a:cs typeface="Tahoma"/>
              </a:rPr>
              <a:t>опрос</a:t>
            </a:r>
            <a:r>
              <a:rPr sz="1900" spc="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75" dirty="0">
                <a:solidFill>
                  <a:srgbClr val="595959"/>
                </a:solidFill>
                <a:latin typeface="Tahoma"/>
                <a:cs typeface="Tahoma"/>
              </a:rPr>
              <a:t>лиц</a:t>
            </a:r>
            <a:r>
              <a:rPr sz="1900" spc="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-12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900" spc="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целях</a:t>
            </a:r>
            <a:r>
              <a:rPr sz="1900" spc="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Tahoma"/>
                <a:cs typeface="Tahoma"/>
              </a:rPr>
              <a:t>получения </a:t>
            </a:r>
            <a:r>
              <a:rPr sz="1900" spc="130" dirty="0">
                <a:solidFill>
                  <a:srgbClr val="595959"/>
                </a:solidFill>
                <a:latin typeface="Tahoma"/>
                <a:cs typeface="Tahoma"/>
              </a:rPr>
              <a:t>необходимых</a:t>
            </a:r>
            <a:r>
              <a:rPr sz="19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25" dirty="0">
                <a:solidFill>
                  <a:srgbClr val="595959"/>
                </a:solidFill>
                <a:latin typeface="Tahoma"/>
                <a:cs typeface="Tahoma"/>
              </a:rPr>
              <a:t>сведений</a:t>
            </a:r>
            <a:r>
              <a:rPr sz="19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для</a:t>
            </a:r>
            <a:r>
              <a:rPr sz="19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35" dirty="0">
                <a:solidFill>
                  <a:srgbClr val="595959"/>
                </a:solidFill>
                <a:latin typeface="Tahoma"/>
                <a:cs typeface="Tahoma"/>
              </a:rPr>
              <a:t>решения</a:t>
            </a:r>
            <a:r>
              <a:rPr sz="19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25" dirty="0">
                <a:solidFill>
                  <a:srgbClr val="595959"/>
                </a:solidFill>
                <a:latin typeface="Tahoma"/>
                <a:cs typeface="Tahoma"/>
              </a:rPr>
              <a:t>вопросов</a:t>
            </a:r>
            <a:r>
              <a:rPr sz="19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05" dirty="0" err="1">
                <a:solidFill>
                  <a:srgbClr val="595959"/>
                </a:solidFill>
                <a:latin typeface="Tahoma"/>
                <a:cs typeface="Tahoma"/>
              </a:rPr>
              <a:t>опеки</a:t>
            </a:r>
            <a:r>
              <a:rPr sz="19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35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lang="ru-RU" sz="1900" spc="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-10" dirty="0" err="1">
                <a:solidFill>
                  <a:srgbClr val="595959"/>
                </a:solidFill>
                <a:latin typeface="Tahoma"/>
                <a:cs typeface="Tahoma"/>
              </a:rPr>
              <a:t>попечительства</a:t>
            </a:r>
            <a:r>
              <a:rPr sz="1900" spc="-10" dirty="0">
                <a:solidFill>
                  <a:srgbClr val="595959"/>
                </a:solidFill>
                <a:latin typeface="Tahoma"/>
                <a:cs typeface="Tahoma"/>
              </a:rPr>
              <a:t>;</a:t>
            </a:r>
            <a:endParaRPr sz="1900" dirty="0">
              <a:latin typeface="Tahoma"/>
              <a:cs typeface="Tahoma"/>
            </a:endParaRPr>
          </a:p>
          <a:p>
            <a:pPr marL="12700" marR="53975" indent="146685">
              <a:lnSpc>
                <a:spcPct val="90100"/>
              </a:lnSpc>
              <a:spcBef>
                <a:spcPts val="980"/>
              </a:spcBef>
              <a:buChar char="-"/>
              <a:tabLst>
                <a:tab pos="159385" algn="l"/>
              </a:tabLst>
            </a:pPr>
            <a:r>
              <a:rPr sz="1900" spc="-45" dirty="0">
                <a:solidFill>
                  <a:srgbClr val="595959"/>
                </a:solidFill>
                <a:latin typeface="Tahoma"/>
                <a:cs typeface="Tahoma"/>
              </a:rPr>
              <a:t>вызывать</a:t>
            </a:r>
            <a:r>
              <a:rPr sz="19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для</a:t>
            </a:r>
            <a:r>
              <a:rPr sz="19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75" dirty="0">
                <a:solidFill>
                  <a:srgbClr val="595959"/>
                </a:solidFill>
                <a:latin typeface="Tahoma"/>
                <a:cs typeface="Tahoma"/>
              </a:rPr>
              <a:t>беседы</a:t>
            </a:r>
            <a:r>
              <a:rPr sz="19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19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00" dirty="0">
                <a:solidFill>
                  <a:srgbClr val="595959"/>
                </a:solidFill>
                <a:latin typeface="Tahoma"/>
                <a:cs typeface="Tahoma"/>
              </a:rPr>
              <a:t>объяснений</a:t>
            </a:r>
            <a:r>
              <a:rPr sz="19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65" dirty="0">
                <a:solidFill>
                  <a:srgbClr val="595959"/>
                </a:solidFill>
                <a:latin typeface="Tahoma"/>
                <a:cs typeface="Tahoma"/>
              </a:rPr>
              <a:t>опекунов,</a:t>
            </a:r>
            <a:r>
              <a:rPr sz="19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65" dirty="0" err="1">
                <a:solidFill>
                  <a:srgbClr val="595959"/>
                </a:solidFill>
                <a:latin typeface="Tahoma"/>
                <a:cs typeface="Tahoma"/>
              </a:rPr>
              <a:t>попечителей</a:t>
            </a:r>
            <a:r>
              <a:rPr sz="19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1900" spc="-25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1900" spc="85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19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40" dirty="0">
                <a:solidFill>
                  <a:srgbClr val="595959"/>
                </a:solidFill>
                <a:latin typeface="Tahoma"/>
                <a:cs typeface="Tahoma"/>
              </a:rPr>
              <a:t>других </a:t>
            </a:r>
            <a:r>
              <a:rPr sz="1900" spc="125" dirty="0">
                <a:solidFill>
                  <a:srgbClr val="595959"/>
                </a:solidFill>
                <a:latin typeface="Tahoma"/>
                <a:cs typeface="Tahoma"/>
              </a:rPr>
              <a:t>граждан</a:t>
            </a:r>
            <a:r>
              <a:rPr sz="19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25" dirty="0">
                <a:solidFill>
                  <a:srgbClr val="595959"/>
                </a:solidFill>
                <a:latin typeface="Tahoma"/>
                <a:cs typeface="Tahoma"/>
              </a:rPr>
              <a:t>по</a:t>
            </a:r>
            <a:r>
              <a:rPr sz="19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75" dirty="0">
                <a:solidFill>
                  <a:srgbClr val="595959"/>
                </a:solidFill>
                <a:latin typeface="Tahoma"/>
                <a:cs typeface="Tahoma"/>
              </a:rPr>
              <a:t>вопросам,</a:t>
            </a:r>
            <a:r>
              <a:rPr sz="19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595959"/>
                </a:solidFill>
                <a:latin typeface="Tahoma"/>
                <a:cs typeface="Tahoma"/>
              </a:rPr>
              <a:t>связанным</a:t>
            </a:r>
            <a:r>
              <a:rPr sz="19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350" dirty="0">
                <a:solidFill>
                  <a:srgbClr val="595959"/>
                </a:solidFill>
                <a:latin typeface="Tahoma"/>
                <a:cs typeface="Tahoma"/>
              </a:rPr>
              <a:t>с</a:t>
            </a:r>
            <a:r>
              <a:rPr sz="19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10" dirty="0">
                <a:solidFill>
                  <a:srgbClr val="595959"/>
                </a:solidFill>
                <a:latin typeface="Tahoma"/>
                <a:cs typeface="Tahoma"/>
              </a:rPr>
              <a:t>защитой</a:t>
            </a:r>
            <a:r>
              <a:rPr sz="19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10" dirty="0">
                <a:solidFill>
                  <a:srgbClr val="595959"/>
                </a:solidFill>
                <a:latin typeface="Tahoma"/>
                <a:cs typeface="Tahoma"/>
              </a:rPr>
              <a:t>прав</a:t>
            </a:r>
            <a:r>
              <a:rPr sz="19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45" dirty="0" err="1">
                <a:solidFill>
                  <a:srgbClr val="595959"/>
                </a:solidFill>
                <a:latin typeface="Tahoma"/>
                <a:cs typeface="Tahoma"/>
              </a:rPr>
              <a:t>опекаемых</a:t>
            </a:r>
            <a:r>
              <a:rPr sz="19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1900" spc="-35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1900" spc="35" dirty="0">
                <a:solidFill>
                  <a:srgbClr val="595959"/>
                </a:solidFill>
                <a:latin typeface="Tahoma"/>
                <a:cs typeface="Tahoma"/>
              </a:rPr>
              <a:t>и </a:t>
            </a:r>
            <a:r>
              <a:rPr sz="1900" spc="-10" dirty="0">
                <a:solidFill>
                  <a:srgbClr val="595959"/>
                </a:solidFill>
                <a:latin typeface="Tahoma"/>
                <a:cs typeface="Tahoma"/>
              </a:rPr>
              <a:t>подопечных;</a:t>
            </a:r>
            <a:endParaRPr sz="1900" dirty="0">
              <a:latin typeface="Tahoma"/>
              <a:cs typeface="Tahoma"/>
            </a:endParaRPr>
          </a:p>
          <a:p>
            <a:pPr marL="12700" marR="5080" indent="146050">
              <a:lnSpc>
                <a:spcPts val="2050"/>
              </a:lnSpc>
              <a:spcBef>
                <a:spcPts val="1025"/>
              </a:spcBef>
              <a:buChar char="-"/>
              <a:tabLst>
                <a:tab pos="158750" algn="l"/>
              </a:tabLst>
            </a:pP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выдавать</a:t>
            </a:r>
            <a:r>
              <a:rPr sz="19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30" dirty="0">
                <a:solidFill>
                  <a:srgbClr val="595959"/>
                </a:solidFill>
                <a:latin typeface="Tahoma"/>
                <a:cs typeface="Tahoma"/>
              </a:rPr>
              <a:t>заинтересованным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60" dirty="0">
                <a:solidFill>
                  <a:srgbClr val="595959"/>
                </a:solidFill>
                <a:latin typeface="Tahoma"/>
                <a:cs typeface="Tahoma"/>
              </a:rPr>
              <a:t>физическим</a:t>
            </a:r>
            <a:r>
              <a:rPr sz="1900" spc="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19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40" dirty="0">
                <a:solidFill>
                  <a:srgbClr val="595959"/>
                </a:solidFill>
                <a:latin typeface="Tahoma"/>
                <a:cs typeface="Tahoma"/>
              </a:rPr>
              <a:t>юридическим</a:t>
            </a:r>
            <a:r>
              <a:rPr sz="1900" spc="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95" dirty="0" err="1">
                <a:solidFill>
                  <a:srgbClr val="595959"/>
                </a:solidFill>
                <a:latin typeface="Tahoma"/>
                <a:cs typeface="Tahoma"/>
              </a:rPr>
              <a:t>лицам</a:t>
            </a:r>
            <a:r>
              <a:rPr sz="19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1900" spc="-10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1900" spc="-50" dirty="0">
                <a:solidFill>
                  <a:srgbClr val="595959"/>
                </a:solidFill>
                <a:latin typeface="Tahoma"/>
                <a:cs typeface="Tahoma"/>
              </a:rPr>
              <a:t>в </a:t>
            </a:r>
            <a:r>
              <a:rPr sz="1900" spc="135" dirty="0">
                <a:solidFill>
                  <a:srgbClr val="595959"/>
                </a:solidFill>
                <a:latin typeface="Tahoma"/>
                <a:cs typeface="Tahoma"/>
              </a:rPr>
              <a:t>пределах</a:t>
            </a:r>
            <a:r>
              <a:rPr sz="19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45" dirty="0">
                <a:solidFill>
                  <a:srgbClr val="595959"/>
                </a:solidFill>
                <a:latin typeface="Tahoma"/>
                <a:cs typeface="Tahoma"/>
              </a:rPr>
              <a:t>своей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20" dirty="0">
                <a:solidFill>
                  <a:srgbClr val="595959"/>
                </a:solidFill>
                <a:latin typeface="Tahoma"/>
                <a:cs typeface="Tahoma"/>
              </a:rPr>
              <a:t>компетенции</a:t>
            </a:r>
            <a:r>
              <a:rPr sz="1900" spc="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20" dirty="0">
                <a:solidFill>
                  <a:srgbClr val="595959"/>
                </a:solidFill>
                <a:latin typeface="Tahoma"/>
                <a:cs typeface="Tahoma"/>
              </a:rPr>
              <a:t>справки</a:t>
            </a:r>
            <a:r>
              <a:rPr sz="19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19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595959"/>
                </a:solidFill>
                <a:latin typeface="Tahoma"/>
                <a:cs typeface="Tahoma"/>
              </a:rPr>
              <a:t>заключения,</a:t>
            </a:r>
            <a:r>
              <a:rPr sz="1900" spc="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80" dirty="0">
                <a:solidFill>
                  <a:srgbClr val="595959"/>
                </a:solidFill>
                <a:latin typeface="Tahoma"/>
                <a:cs typeface="Tahoma"/>
              </a:rPr>
              <a:t>касающиеся </a:t>
            </a:r>
            <a:r>
              <a:rPr sz="1900" spc="120" dirty="0">
                <a:solidFill>
                  <a:srgbClr val="595959"/>
                </a:solidFill>
                <a:latin typeface="Tahoma"/>
                <a:cs typeface="Tahoma"/>
              </a:rPr>
              <a:t>вопросов</a:t>
            </a:r>
            <a:r>
              <a:rPr sz="19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110" dirty="0">
                <a:solidFill>
                  <a:srgbClr val="595959"/>
                </a:solidFill>
                <a:latin typeface="Tahoma"/>
                <a:cs typeface="Tahoma"/>
              </a:rPr>
              <a:t>опеки</a:t>
            </a:r>
            <a:r>
              <a:rPr sz="19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85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19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Tahoma"/>
                <a:cs typeface="Tahoma"/>
              </a:rPr>
              <a:t>попечительства.</a:t>
            </a:r>
            <a:endParaRPr sz="19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7776"/>
            <a:ext cx="8739505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800" spc="235" dirty="0"/>
              <a:t>Освобождение</a:t>
            </a:r>
            <a:r>
              <a:rPr sz="2800" spc="-30" dirty="0"/>
              <a:t> </a:t>
            </a:r>
            <a:r>
              <a:rPr sz="2800" spc="105" dirty="0"/>
              <a:t>опекунов,</a:t>
            </a:r>
            <a:r>
              <a:rPr sz="2800" spc="-40" dirty="0"/>
              <a:t> </a:t>
            </a:r>
            <a:r>
              <a:rPr sz="2800" spc="105" dirty="0"/>
              <a:t>попечителей</a:t>
            </a:r>
            <a:r>
              <a:rPr sz="2800" spc="-15" dirty="0"/>
              <a:t> </a:t>
            </a:r>
            <a:r>
              <a:rPr sz="2800" spc="-25" dirty="0"/>
              <a:t>от </a:t>
            </a:r>
            <a:r>
              <a:rPr sz="2800" spc="45" dirty="0"/>
              <a:t>выполнения</a:t>
            </a:r>
            <a:r>
              <a:rPr sz="2800" spc="-45" dirty="0"/>
              <a:t> </a:t>
            </a:r>
            <a:r>
              <a:rPr sz="2800" spc="305" dirty="0"/>
              <a:t>ими</a:t>
            </a:r>
            <a:r>
              <a:rPr sz="2800" spc="-75" dirty="0"/>
              <a:t> </a:t>
            </a:r>
            <a:r>
              <a:rPr sz="2800" spc="145" dirty="0"/>
              <a:t>своих</a:t>
            </a:r>
            <a:r>
              <a:rPr sz="2800" spc="-85" dirty="0"/>
              <a:t> </a:t>
            </a:r>
            <a:r>
              <a:rPr sz="2800" spc="145" dirty="0"/>
              <a:t>обязанностей</a:t>
            </a:r>
            <a:endParaRPr sz="2800" dirty="0"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02814" y="896188"/>
            <a:ext cx="9184386" cy="49263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95"/>
              </a:spcBef>
            </a:pPr>
            <a:r>
              <a:rPr sz="1600" spc="125" dirty="0">
                <a:solidFill>
                  <a:srgbClr val="647251"/>
                </a:solidFill>
                <a:latin typeface="Tahoma"/>
                <a:cs typeface="Tahoma"/>
              </a:rPr>
              <a:t>Орган</a:t>
            </a:r>
            <a:r>
              <a:rPr sz="1600" spc="-65" dirty="0">
                <a:solidFill>
                  <a:srgbClr val="647251"/>
                </a:solidFill>
                <a:latin typeface="Tahoma"/>
                <a:cs typeface="Tahoma"/>
              </a:rPr>
              <a:t> </a:t>
            </a:r>
            <a:r>
              <a:rPr sz="1600" spc="95" dirty="0">
                <a:solidFill>
                  <a:srgbClr val="647251"/>
                </a:solidFill>
                <a:latin typeface="Tahoma"/>
                <a:cs typeface="Tahoma"/>
              </a:rPr>
              <a:t>опеки</a:t>
            </a:r>
            <a:r>
              <a:rPr sz="1600" spc="-20" dirty="0">
                <a:solidFill>
                  <a:srgbClr val="647251"/>
                </a:solidFill>
                <a:latin typeface="Tahoma"/>
                <a:cs typeface="Tahoma"/>
              </a:rPr>
              <a:t> </a:t>
            </a:r>
            <a:r>
              <a:rPr sz="1600" spc="80" dirty="0">
                <a:solidFill>
                  <a:srgbClr val="647251"/>
                </a:solidFill>
                <a:latin typeface="Tahoma"/>
                <a:cs typeface="Tahoma"/>
              </a:rPr>
              <a:t>и</a:t>
            </a:r>
            <a:r>
              <a:rPr sz="1600" spc="-40" dirty="0">
                <a:solidFill>
                  <a:srgbClr val="647251"/>
                </a:solidFill>
                <a:latin typeface="Tahoma"/>
                <a:cs typeface="Tahoma"/>
              </a:rPr>
              <a:t> </a:t>
            </a:r>
            <a:r>
              <a:rPr sz="1600" spc="45" dirty="0">
                <a:solidFill>
                  <a:srgbClr val="647251"/>
                </a:solidFill>
                <a:latin typeface="Tahoma"/>
                <a:cs typeface="Tahoma"/>
              </a:rPr>
              <a:t>попечительства</a:t>
            </a:r>
            <a:r>
              <a:rPr sz="1600" spc="-15" dirty="0">
                <a:solidFill>
                  <a:srgbClr val="647251"/>
                </a:solidFill>
                <a:latin typeface="Tahoma"/>
                <a:cs typeface="Tahoma"/>
              </a:rPr>
              <a:t> </a:t>
            </a:r>
            <a:r>
              <a:rPr sz="1600" spc="114" dirty="0">
                <a:solidFill>
                  <a:srgbClr val="647251"/>
                </a:solidFill>
                <a:latin typeface="Tahoma"/>
                <a:cs typeface="Tahoma"/>
              </a:rPr>
              <a:t>освобождает</a:t>
            </a:r>
            <a:r>
              <a:rPr sz="1600" dirty="0">
                <a:solidFill>
                  <a:srgbClr val="647251"/>
                </a:solidFill>
                <a:latin typeface="Tahoma"/>
                <a:cs typeface="Tahoma"/>
              </a:rPr>
              <a:t> </a:t>
            </a:r>
            <a:r>
              <a:rPr sz="1600" spc="55" dirty="0">
                <a:solidFill>
                  <a:srgbClr val="647251"/>
                </a:solidFill>
                <a:latin typeface="Tahoma"/>
                <a:cs typeface="Tahoma"/>
              </a:rPr>
              <a:t>опекунов,</a:t>
            </a:r>
            <a:r>
              <a:rPr sz="1600" spc="-30" dirty="0">
                <a:solidFill>
                  <a:srgbClr val="647251"/>
                </a:solidFill>
                <a:latin typeface="Tahoma"/>
                <a:cs typeface="Tahoma"/>
              </a:rPr>
              <a:t> </a:t>
            </a:r>
            <a:r>
              <a:rPr sz="1600" spc="60" dirty="0">
                <a:solidFill>
                  <a:srgbClr val="647251"/>
                </a:solidFill>
                <a:latin typeface="Tahoma"/>
                <a:cs typeface="Tahoma"/>
              </a:rPr>
              <a:t>попечителей</a:t>
            </a:r>
            <a:r>
              <a:rPr sz="1600" spc="-10" dirty="0">
                <a:solidFill>
                  <a:srgbClr val="647251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647251"/>
                </a:solidFill>
                <a:latin typeface="Tahoma"/>
                <a:cs typeface="Tahoma"/>
              </a:rPr>
              <a:t>от</a:t>
            </a:r>
            <a:r>
              <a:rPr sz="1600" spc="-40" dirty="0">
                <a:solidFill>
                  <a:srgbClr val="647251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647251"/>
                </a:solidFill>
                <a:latin typeface="Tahoma"/>
                <a:cs typeface="Tahoma"/>
              </a:rPr>
              <a:t>выполнения</a:t>
            </a:r>
            <a:endParaRPr sz="1600" dirty="0">
              <a:latin typeface="Tahoma"/>
              <a:cs typeface="Tahoma"/>
            </a:endParaRPr>
          </a:p>
          <a:p>
            <a:pPr marL="5080" algn="ctr">
              <a:lnSpc>
                <a:spcPct val="100000"/>
              </a:lnSpc>
              <a:spcBef>
                <a:spcPts val="5"/>
              </a:spcBef>
            </a:pPr>
            <a:r>
              <a:rPr sz="1600" spc="175" dirty="0">
                <a:solidFill>
                  <a:srgbClr val="647251"/>
                </a:solidFill>
                <a:latin typeface="Tahoma"/>
                <a:cs typeface="Tahoma"/>
              </a:rPr>
              <a:t>ими</a:t>
            </a:r>
            <a:r>
              <a:rPr sz="1600" spc="-40" dirty="0">
                <a:solidFill>
                  <a:srgbClr val="647251"/>
                </a:solidFill>
                <a:latin typeface="Tahoma"/>
                <a:cs typeface="Tahoma"/>
              </a:rPr>
              <a:t> </a:t>
            </a:r>
            <a:r>
              <a:rPr sz="1600" spc="80" dirty="0">
                <a:solidFill>
                  <a:srgbClr val="647251"/>
                </a:solidFill>
                <a:latin typeface="Tahoma"/>
                <a:cs typeface="Tahoma"/>
              </a:rPr>
              <a:t>своих</a:t>
            </a:r>
            <a:r>
              <a:rPr sz="1600" spc="-55" dirty="0">
                <a:solidFill>
                  <a:srgbClr val="647251"/>
                </a:solidFill>
                <a:latin typeface="Tahoma"/>
                <a:cs typeface="Tahoma"/>
              </a:rPr>
              <a:t> </a:t>
            </a:r>
            <a:r>
              <a:rPr sz="1600" spc="60" dirty="0">
                <a:solidFill>
                  <a:srgbClr val="647251"/>
                </a:solidFill>
                <a:latin typeface="Tahoma"/>
                <a:cs typeface="Tahoma"/>
              </a:rPr>
              <a:t>обязанностей:</a:t>
            </a:r>
            <a:endParaRPr sz="1600" dirty="0">
              <a:latin typeface="Tahoma"/>
              <a:cs typeface="Tahoma"/>
            </a:endParaRPr>
          </a:p>
          <a:p>
            <a:pPr marL="147955" marR="140970" algn="ctr">
              <a:lnSpc>
                <a:spcPct val="100000"/>
              </a:lnSpc>
              <a:spcBef>
                <a:spcPts val="1920"/>
              </a:spcBef>
            </a:pPr>
            <a:r>
              <a:rPr sz="1600" dirty="0">
                <a:solidFill>
                  <a:srgbClr val="595959"/>
                </a:solidFill>
                <a:latin typeface="Tahoma"/>
                <a:cs typeface="Tahoma"/>
              </a:rPr>
              <a:t>-</a:t>
            </a:r>
            <a:r>
              <a:rPr sz="16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-10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6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05" dirty="0">
                <a:solidFill>
                  <a:srgbClr val="595959"/>
                </a:solidFill>
                <a:latin typeface="Tahoma"/>
                <a:cs typeface="Tahoma"/>
              </a:rPr>
              <a:t>случае</a:t>
            </a:r>
            <a:r>
              <a:rPr sz="16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55" dirty="0">
                <a:solidFill>
                  <a:srgbClr val="595959"/>
                </a:solidFill>
                <a:latin typeface="Tahoma"/>
                <a:cs typeface="Tahoma"/>
              </a:rPr>
              <a:t>признания</a:t>
            </a:r>
            <a:r>
              <a:rPr sz="16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55" dirty="0">
                <a:solidFill>
                  <a:srgbClr val="595959"/>
                </a:solidFill>
                <a:latin typeface="Tahoma"/>
                <a:cs typeface="Tahoma"/>
              </a:rPr>
              <a:t>опекунов,</a:t>
            </a:r>
            <a:r>
              <a:rPr sz="16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65" dirty="0">
                <a:solidFill>
                  <a:srgbClr val="595959"/>
                </a:solidFill>
                <a:latin typeface="Tahoma"/>
                <a:cs typeface="Tahoma"/>
              </a:rPr>
              <a:t>попечителей</a:t>
            </a:r>
            <a:r>
              <a:rPr sz="16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50" dirty="0">
                <a:solidFill>
                  <a:srgbClr val="595959"/>
                </a:solidFill>
                <a:latin typeface="Tahoma"/>
                <a:cs typeface="Tahoma"/>
              </a:rPr>
              <a:t>недееспособными</a:t>
            </a:r>
            <a:r>
              <a:rPr sz="1600" spc="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50" dirty="0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16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70" dirty="0">
                <a:solidFill>
                  <a:srgbClr val="595959"/>
                </a:solidFill>
                <a:latin typeface="Tahoma"/>
                <a:cs typeface="Tahoma"/>
              </a:rPr>
              <a:t>ограниченно </a:t>
            </a:r>
            <a:r>
              <a:rPr sz="1600" spc="130" dirty="0">
                <a:solidFill>
                  <a:srgbClr val="595959"/>
                </a:solidFill>
                <a:latin typeface="Tahoma"/>
                <a:cs typeface="Tahoma"/>
              </a:rPr>
              <a:t>дееспособными;</a:t>
            </a:r>
            <a:endParaRPr sz="1600" dirty="0">
              <a:latin typeface="Tahoma"/>
              <a:cs typeface="Tahoma"/>
            </a:endParaRPr>
          </a:p>
          <a:p>
            <a:pPr marL="12700" marR="5080" indent="122555" algn="ctr">
              <a:lnSpc>
                <a:spcPct val="100000"/>
              </a:lnSpc>
              <a:spcBef>
                <a:spcPts val="1920"/>
              </a:spcBef>
              <a:buChar char="-"/>
              <a:tabLst>
                <a:tab pos="135255" algn="l"/>
              </a:tabLst>
            </a:pPr>
            <a:r>
              <a:rPr sz="1600" spc="105" dirty="0">
                <a:solidFill>
                  <a:srgbClr val="595959"/>
                </a:solidFill>
                <a:latin typeface="Tahoma"/>
                <a:cs typeface="Tahoma"/>
              </a:rPr>
              <a:t>при</a:t>
            </a:r>
            <a:r>
              <a:rPr sz="16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45" dirty="0">
                <a:solidFill>
                  <a:srgbClr val="595959"/>
                </a:solidFill>
                <a:latin typeface="Tahoma"/>
                <a:cs typeface="Tahoma"/>
              </a:rPr>
              <a:t>возникновении</a:t>
            </a:r>
            <a:r>
              <a:rPr sz="1600" spc="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85" dirty="0">
                <a:solidFill>
                  <a:srgbClr val="595959"/>
                </a:solidFill>
                <a:latin typeface="Tahoma"/>
                <a:cs typeface="Tahoma"/>
              </a:rPr>
              <a:t>заболеваний,</a:t>
            </a:r>
            <a:r>
              <a:rPr sz="16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595959"/>
                </a:solidFill>
                <a:latin typeface="Tahoma"/>
                <a:cs typeface="Tahoma"/>
              </a:rPr>
              <a:t>включенных</a:t>
            </a:r>
            <a:r>
              <a:rPr sz="16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-10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6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80" dirty="0">
                <a:solidFill>
                  <a:srgbClr val="595959"/>
                </a:solidFill>
                <a:latin typeface="Tahoma"/>
                <a:cs typeface="Tahoma"/>
              </a:rPr>
              <a:t>перечень</a:t>
            </a:r>
            <a:r>
              <a:rPr sz="16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95" dirty="0">
                <a:solidFill>
                  <a:srgbClr val="595959"/>
                </a:solidFill>
                <a:latin typeface="Tahoma"/>
                <a:cs typeface="Tahoma"/>
              </a:rPr>
              <a:t>заболеваний</a:t>
            </a:r>
            <a:r>
              <a:rPr sz="16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05" dirty="0">
                <a:solidFill>
                  <a:srgbClr val="595959"/>
                </a:solidFill>
                <a:latin typeface="Tahoma"/>
                <a:cs typeface="Tahoma"/>
              </a:rPr>
              <a:t>при</a:t>
            </a:r>
            <a:r>
              <a:rPr sz="16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Tahoma"/>
                <a:cs typeface="Tahoma"/>
              </a:rPr>
              <a:t>которых </a:t>
            </a:r>
            <a:r>
              <a:rPr sz="1600" spc="105" dirty="0">
                <a:solidFill>
                  <a:srgbClr val="595959"/>
                </a:solidFill>
                <a:latin typeface="Tahoma"/>
                <a:cs typeface="Tahoma"/>
              </a:rPr>
              <a:t>невозможно</a:t>
            </a:r>
            <a:r>
              <a:rPr sz="1600" spc="1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14" dirty="0">
                <a:solidFill>
                  <a:srgbClr val="595959"/>
                </a:solidFill>
                <a:latin typeface="Tahoma"/>
                <a:cs typeface="Tahoma"/>
              </a:rPr>
              <a:t>осуществление</a:t>
            </a:r>
            <a:r>
              <a:rPr sz="1600" spc="1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595959"/>
                </a:solidFill>
                <a:latin typeface="Tahoma"/>
                <a:cs typeface="Tahoma"/>
              </a:rPr>
              <a:t>возложенных</a:t>
            </a:r>
            <a:r>
              <a:rPr sz="1600" spc="1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60" dirty="0">
                <a:solidFill>
                  <a:srgbClr val="595959"/>
                </a:solidFill>
                <a:latin typeface="Tahoma"/>
                <a:cs typeface="Tahoma"/>
              </a:rPr>
              <a:t>обязанностей;</a:t>
            </a:r>
            <a:endParaRPr sz="1600" dirty="0">
              <a:latin typeface="Tahoma"/>
              <a:cs typeface="Tahoma"/>
            </a:endParaRPr>
          </a:p>
          <a:p>
            <a:pPr marL="53340" marR="44450" indent="122555" algn="ctr">
              <a:lnSpc>
                <a:spcPct val="100000"/>
              </a:lnSpc>
              <a:spcBef>
                <a:spcPts val="1920"/>
              </a:spcBef>
              <a:buChar char="-"/>
              <a:tabLst>
                <a:tab pos="175895" algn="l"/>
              </a:tabLst>
            </a:pPr>
            <a:r>
              <a:rPr sz="1600" spc="105" dirty="0">
                <a:solidFill>
                  <a:srgbClr val="595959"/>
                </a:solidFill>
                <a:latin typeface="Tahoma"/>
                <a:cs typeface="Tahoma"/>
              </a:rPr>
              <a:t>при</a:t>
            </a:r>
            <a:r>
              <a:rPr sz="16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65" dirty="0">
                <a:solidFill>
                  <a:srgbClr val="595959"/>
                </a:solidFill>
                <a:latin typeface="Tahoma"/>
                <a:cs typeface="Tahoma"/>
              </a:rPr>
              <a:t>помещении</a:t>
            </a:r>
            <a:r>
              <a:rPr sz="16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95" dirty="0">
                <a:solidFill>
                  <a:srgbClr val="595959"/>
                </a:solidFill>
                <a:latin typeface="Tahoma"/>
                <a:cs typeface="Tahoma"/>
              </a:rPr>
              <a:t>совершеннолетних</a:t>
            </a:r>
            <a:r>
              <a:rPr sz="16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50" dirty="0">
                <a:solidFill>
                  <a:srgbClr val="595959"/>
                </a:solidFill>
                <a:latin typeface="Tahoma"/>
                <a:cs typeface="Tahoma"/>
              </a:rPr>
              <a:t>подопечных</a:t>
            </a:r>
            <a:r>
              <a:rPr sz="16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-10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6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05" dirty="0">
                <a:solidFill>
                  <a:srgbClr val="595959"/>
                </a:solidFill>
                <a:latin typeface="Tahoma"/>
                <a:cs typeface="Tahoma"/>
              </a:rPr>
              <a:t>социальные</a:t>
            </a:r>
            <a:r>
              <a:rPr sz="16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85" dirty="0">
                <a:solidFill>
                  <a:srgbClr val="595959"/>
                </a:solidFill>
                <a:latin typeface="Tahoma"/>
                <a:cs typeface="Tahoma"/>
              </a:rPr>
              <a:t>пансионаты,</a:t>
            </a:r>
            <a:r>
              <a:rPr sz="16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-10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6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05" dirty="0">
                <a:solidFill>
                  <a:srgbClr val="595959"/>
                </a:solidFill>
                <a:latin typeface="Tahoma"/>
                <a:cs typeface="Tahoma"/>
              </a:rPr>
              <a:t>том </a:t>
            </a:r>
            <a:r>
              <a:rPr sz="1600" spc="75" dirty="0">
                <a:solidFill>
                  <a:srgbClr val="595959"/>
                </a:solidFill>
                <a:latin typeface="Tahoma"/>
                <a:cs typeface="Tahoma"/>
              </a:rPr>
              <a:t>числе</a:t>
            </a:r>
            <a:r>
              <a:rPr sz="16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75" dirty="0">
                <a:solidFill>
                  <a:srgbClr val="595959"/>
                </a:solidFill>
                <a:latin typeface="Tahoma"/>
                <a:cs typeface="Tahoma"/>
              </a:rPr>
              <a:t>детские,</a:t>
            </a:r>
            <a:r>
              <a:rPr sz="16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595959"/>
                </a:solidFill>
                <a:latin typeface="Tahoma"/>
                <a:cs typeface="Tahoma"/>
              </a:rPr>
              <a:t>для</a:t>
            </a:r>
            <a:r>
              <a:rPr sz="16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65" dirty="0">
                <a:solidFill>
                  <a:srgbClr val="595959"/>
                </a:solidFill>
                <a:latin typeface="Tahoma"/>
                <a:cs typeface="Tahoma"/>
              </a:rPr>
              <a:t>постоянного</a:t>
            </a:r>
            <a:r>
              <a:rPr sz="16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55" dirty="0">
                <a:solidFill>
                  <a:srgbClr val="595959"/>
                </a:solidFill>
                <a:latin typeface="Tahoma"/>
                <a:cs typeface="Tahoma"/>
              </a:rPr>
              <a:t>проживания,</a:t>
            </a:r>
            <a:r>
              <a:rPr sz="16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250" dirty="0">
                <a:solidFill>
                  <a:srgbClr val="595959"/>
                </a:solidFill>
                <a:latin typeface="Tahoma"/>
                <a:cs typeface="Tahoma"/>
              </a:rPr>
              <a:t>а</a:t>
            </a:r>
            <a:r>
              <a:rPr sz="16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65" dirty="0">
                <a:solidFill>
                  <a:srgbClr val="595959"/>
                </a:solidFill>
                <a:latin typeface="Tahoma"/>
                <a:cs typeface="Tahoma"/>
              </a:rPr>
              <a:t>также</a:t>
            </a:r>
            <a:r>
              <a:rPr sz="16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-10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6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45" dirty="0">
                <a:solidFill>
                  <a:srgbClr val="595959"/>
                </a:solidFill>
                <a:latin typeface="Tahoma"/>
                <a:cs typeface="Tahoma"/>
              </a:rPr>
              <a:t>учреждения,</a:t>
            </a:r>
            <a:r>
              <a:rPr sz="16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95" dirty="0">
                <a:solidFill>
                  <a:srgbClr val="595959"/>
                </a:solidFill>
                <a:latin typeface="Tahoma"/>
                <a:cs typeface="Tahoma"/>
              </a:rPr>
              <a:t>исполняющие </a:t>
            </a:r>
            <a:r>
              <a:rPr sz="1600" spc="114" dirty="0">
                <a:solidFill>
                  <a:srgbClr val="595959"/>
                </a:solidFill>
                <a:latin typeface="Tahoma"/>
                <a:cs typeface="Tahoma"/>
              </a:rPr>
              <a:t>наказание</a:t>
            </a:r>
            <a:r>
              <a:rPr sz="16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8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16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75" dirty="0">
                <a:solidFill>
                  <a:srgbClr val="595959"/>
                </a:solidFill>
                <a:latin typeface="Tahoma"/>
                <a:cs typeface="Tahoma"/>
              </a:rPr>
              <a:t>иные</a:t>
            </a:r>
            <a:r>
              <a:rPr sz="1600" spc="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80" dirty="0">
                <a:solidFill>
                  <a:srgbClr val="595959"/>
                </a:solidFill>
                <a:latin typeface="Tahoma"/>
                <a:cs typeface="Tahoma"/>
              </a:rPr>
              <a:t>меры</a:t>
            </a:r>
            <a:r>
              <a:rPr sz="1600" spc="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55" dirty="0">
                <a:solidFill>
                  <a:srgbClr val="595959"/>
                </a:solidFill>
                <a:latin typeface="Tahoma"/>
                <a:cs typeface="Tahoma"/>
              </a:rPr>
              <a:t>уголовной</a:t>
            </a:r>
            <a:r>
              <a:rPr sz="1600" spc="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20" dirty="0">
                <a:solidFill>
                  <a:srgbClr val="595959"/>
                </a:solidFill>
                <a:latin typeface="Tahoma"/>
                <a:cs typeface="Tahoma"/>
              </a:rPr>
              <a:t>ответственности,</a:t>
            </a:r>
            <a:r>
              <a:rPr sz="1600" spc="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85" dirty="0">
                <a:solidFill>
                  <a:srgbClr val="595959"/>
                </a:solidFill>
                <a:latin typeface="Tahoma"/>
                <a:cs typeface="Tahoma"/>
              </a:rPr>
              <a:t>психиатрический</a:t>
            </a:r>
            <a:r>
              <a:rPr sz="1600" spc="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25" dirty="0" err="1">
                <a:solidFill>
                  <a:srgbClr val="595959"/>
                </a:solidFill>
                <a:latin typeface="Tahoma"/>
                <a:cs typeface="Tahoma"/>
              </a:rPr>
              <a:t>стационар</a:t>
            </a:r>
            <a:r>
              <a:rPr sz="1600" spc="1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br>
              <a:rPr lang="ru-RU" sz="1600" spc="125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sz="1600" spc="60" dirty="0">
                <a:solidFill>
                  <a:srgbClr val="595959"/>
                </a:solidFill>
                <a:latin typeface="Tahoma"/>
                <a:cs typeface="Tahoma"/>
              </a:rPr>
              <a:t>(при</a:t>
            </a:r>
            <a:r>
              <a:rPr sz="1600" spc="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65" dirty="0">
                <a:solidFill>
                  <a:srgbClr val="595959"/>
                </a:solidFill>
                <a:latin typeface="Tahoma"/>
                <a:cs typeface="Tahoma"/>
              </a:rPr>
              <a:t>помещении</a:t>
            </a:r>
            <a:r>
              <a:rPr sz="1600" spc="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50" dirty="0">
                <a:solidFill>
                  <a:srgbClr val="595959"/>
                </a:solidFill>
                <a:latin typeface="Tahoma"/>
                <a:cs typeface="Tahoma"/>
              </a:rPr>
              <a:t>на</a:t>
            </a:r>
            <a:r>
              <a:rPr sz="1600" spc="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65" dirty="0">
                <a:solidFill>
                  <a:srgbClr val="595959"/>
                </a:solidFill>
                <a:latin typeface="Tahoma"/>
                <a:cs typeface="Tahoma"/>
              </a:rPr>
              <a:t>принудительное</a:t>
            </a:r>
            <a:r>
              <a:rPr sz="1600" spc="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80" dirty="0">
                <a:solidFill>
                  <a:srgbClr val="595959"/>
                </a:solidFill>
                <a:latin typeface="Tahoma"/>
                <a:cs typeface="Tahoma"/>
              </a:rPr>
              <a:t>лечение</a:t>
            </a:r>
            <a:r>
              <a:rPr sz="1600" spc="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-10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600" spc="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595959"/>
                </a:solidFill>
                <a:latin typeface="Tahoma"/>
                <a:cs typeface="Tahoma"/>
              </a:rPr>
              <a:t>соответствии</a:t>
            </a:r>
            <a:r>
              <a:rPr sz="1600" spc="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295" dirty="0">
                <a:solidFill>
                  <a:srgbClr val="595959"/>
                </a:solidFill>
                <a:latin typeface="Tahoma"/>
                <a:cs typeface="Tahoma"/>
              </a:rPr>
              <a:t>с</a:t>
            </a:r>
            <a:r>
              <a:rPr sz="1600" spc="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55" dirty="0">
                <a:solidFill>
                  <a:srgbClr val="595959"/>
                </a:solidFill>
                <a:latin typeface="Tahoma"/>
                <a:cs typeface="Tahoma"/>
              </a:rPr>
              <a:t>Уголовным</a:t>
            </a:r>
            <a:endParaRPr sz="1600" dirty="0">
              <a:latin typeface="Tahoma"/>
              <a:cs typeface="Tahoma"/>
            </a:endParaRPr>
          </a:p>
          <a:p>
            <a:pPr marL="3175" algn="ctr">
              <a:lnSpc>
                <a:spcPct val="100000"/>
              </a:lnSpc>
              <a:spcBef>
                <a:spcPts val="5"/>
              </a:spcBef>
            </a:pPr>
            <a:r>
              <a:rPr sz="1600" spc="155" dirty="0">
                <a:solidFill>
                  <a:srgbClr val="595959"/>
                </a:solidFill>
                <a:latin typeface="Tahoma"/>
                <a:cs typeface="Tahoma"/>
              </a:rPr>
              <a:t>кодексом</a:t>
            </a:r>
            <a:r>
              <a:rPr sz="16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90" dirty="0">
                <a:solidFill>
                  <a:srgbClr val="595959"/>
                </a:solidFill>
                <a:latin typeface="Tahoma"/>
                <a:cs typeface="Tahoma"/>
              </a:rPr>
              <a:t>Республики</a:t>
            </a:r>
            <a:r>
              <a:rPr sz="16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75" dirty="0">
                <a:solidFill>
                  <a:srgbClr val="595959"/>
                </a:solidFill>
                <a:latin typeface="Tahoma"/>
                <a:cs typeface="Tahoma"/>
              </a:rPr>
              <a:t>Беларусь),</a:t>
            </a:r>
            <a:r>
              <a:rPr sz="16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70" dirty="0">
                <a:solidFill>
                  <a:srgbClr val="595959"/>
                </a:solidFill>
                <a:latin typeface="Tahoma"/>
                <a:cs typeface="Tahoma"/>
              </a:rPr>
              <a:t>иные</a:t>
            </a:r>
            <a:r>
              <a:rPr sz="16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35" dirty="0">
                <a:solidFill>
                  <a:srgbClr val="595959"/>
                </a:solidFill>
                <a:latin typeface="Tahoma"/>
                <a:cs typeface="Tahoma"/>
              </a:rPr>
              <a:t>учреждения.</a:t>
            </a:r>
            <a:endParaRPr sz="1600" dirty="0">
              <a:latin typeface="Tahoma"/>
              <a:cs typeface="Tahoma"/>
            </a:endParaRPr>
          </a:p>
          <a:p>
            <a:pPr marL="123825" marR="115570" algn="ctr">
              <a:lnSpc>
                <a:spcPct val="100000"/>
              </a:lnSpc>
              <a:spcBef>
                <a:spcPts val="1920"/>
              </a:spcBef>
            </a:pPr>
            <a:r>
              <a:rPr sz="1600" spc="60" dirty="0">
                <a:solidFill>
                  <a:srgbClr val="595959"/>
                </a:solidFill>
                <a:latin typeface="Tahoma"/>
                <a:cs typeface="Tahoma"/>
              </a:rPr>
              <a:t>Опекуны,</a:t>
            </a:r>
            <a:r>
              <a:rPr sz="16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595959"/>
                </a:solidFill>
                <a:latin typeface="Tahoma"/>
                <a:cs typeface="Tahoma"/>
              </a:rPr>
              <a:t>попечители</a:t>
            </a:r>
            <a:r>
              <a:rPr sz="1600" spc="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70" dirty="0">
                <a:solidFill>
                  <a:srgbClr val="595959"/>
                </a:solidFill>
                <a:latin typeface="Tahoma"/>
                <a:cs typeface="Tahoma"/>
              </a:rPr>
              <a:t>могут</a:t>
            </a:r>
            <a:r>
              <a:rPr sz="1600" spc="-10" dirty="0">
                <a:solidFill>
                  <a:srgbClr val="595959"/>
                </a:solidFill>
                <a:latin typeface="Tahoma"/>
                <a:cs typeface="Tahoma"/>
              </a:rPr>
              <a:t> быть</a:t>
            </a:r>
            <a:r>
              <a:rPr sz="1600" spc="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05" dirty="0">
                <a:solidFill>
                  <a:srgbClr val="595959"/>
                </a:solidFill>
                <a:latin typeface="Tahoma"/>
                <a:cs typeface="Tahoma"/>
              </a:rPr>
              <a:t>освобождены</a:t>
            </a:r>
            <a:r>
              <a:rPr sz="1600" spc="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595959"/>
                </a:solidFill>
                <a:latin typeface="Tahoma"/>
                <a:cs typeface="Tahoma"/>
              </a:rPr>
              <a:t>от</a:t>
            </a:r>
            <a:r>
              <a:rPr sz="16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80" dirty="0">
                <a:solidFill>
                  <a:srgbClr val="595959"/>
                </a:solidFill>
                <a:latin typeface="Tahoma"/>
                <a:cs typeface="Tahoma"/>
              </a:rPr>
              <a:t>своих</a:t>
            </a:r>
            <a:r>
              <a:rPr sz="16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85" dirty="0">
                <a:solidFill>
                  <a:srgbClr val="595959"/>
                </a:solidFill>
                <a:latin typeface="Tahoma"/>
                <a:cs typeface="Tahoma"/>
              </a:rPr>
              <a:t>обязанностей</a:t>
            </a:r>
            <a:r>
              <a:rPr sz="1600" spc="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65" dirty="0">
                <a:solidFill>
                  <a:srgbClr val="595959"/>
                </a:solidFill>
                <a:latin typeface="Tahoma"/>
                <a:cs typeface="Tahoma"/>
              </a:rPr>
              <a:t>также</a:t>
            </a:r>
            <a:r>
              <a:rPr sz="16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10" dirty="0">
                <a:solidFill>
                  <a:srgbClr val="595959"/>
                </a:solidFill>
                <a:latin typeface="Tahoma"/>
                <a:cs typeface="Tahoma"/>
              </a:rPr>
              <a:t>по</a:t>
            </a:r>
            <a:r>
              <a:rPr sz="16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rgbClr val="595959"/>
                </a:solidFill>
                <a:latin typeface="Tahoma"/>
                <a:cs typeface="Tahoma"/>
              </a:rPr>
              <a:t>их </a:t>
            </a:r>
            <a:r>
              <a:rPr sz="1600" dirty="0">
                <a:solidFill>
                  <a:srgbClr val="595959"/>
                </a:solidFill>
                <a:latin typeface="Tahoma"/>
                <a:cs typeface="Tahoma"/>
              </a:rPr>
              <a:t>личной</a:t>
            </a:r>
            <a:r>
              <a:rPr sz="16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14" dirty="0">
                <a:solidFill>
                  <a:srgbClr val="595959"/>
                </a:solidFill>
                <a:latin typeface="Tahoma"/>
                <a:cs typeface="Tahoma"/>
              </a:rPr>
              <a:t>просьбе,</a:t>
            </a:r>
            <a:r>
              <a:rPr sz="16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30" dirty="0">
                <a:solidFill>
                  <a:srgbClr val="595959"/>
                </a:solidFill>
                <a:latin typeface="Tahoma"/>
                <a:cs typeface="Tahoma"/>
              </a:rPr>
              <a:t>если</a:t>
            </a:r>
            <a:r>
              <a:rPr sz="16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85" dirty="0">
                <a:solidFill>
                  <a:srgbClr val="595959"/>
                </a:solidFill>
                <a:latin typeface="Tahoma"/>
                <a:cs typeface="Tahoma"/>
              </a:rPr>
              <a:t>органы</a:t>
            </a:r>
            <a:r>
              <a:rPr sz="16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90" dirty="0">
                <a:solidFill>
                  <a:srgbClr val="595959"/>
                </a:solidFill>
                <a:latin typeface="Tahoma"/>
                <a:cs typeface="Tahoma"/>
              </a:rPr>
              <a:t>опеки</a:t>
            </a:r>
            <a:r>
              <a:rPr sz="16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8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16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45" dirty="0">
                <a:solidFill>
                  <a:srgbClr val="595959"/>
                </a:solidFill>
                <a:latin typeface="Tahoma"/>
                <a:cs typeface="Tahoma"/>
              </a:rPr>
              <a:t>попечительства</a:t>
            </a:r>
            <a:r>
              <a:rPr sz="16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50" dirty="0">
                <a:solidFill>
                  <a:srgbClr val="595959"/>
                </a:solidFill>
                <a:latin typeface="Tahoma"/>
                <a:cs typeface="Tahoma"/>
              </a:rPr>
              <a:t>признают,</a:t>
            </a:r>
            <a:r>
              <a:rPr sz="16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rgbClr val="595959"/>
                </a:solidFill>
                <a:latin typeface="Tahoma"/>
                <a:cs typeface="Tahoma"/>
              </a:rPr>
              <a:t>что</a:t>
            </a:r>
            <a:r>
              <a:rPr sz="16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20" dirty="0">
                <a:solidFill>
                  <a:srgbClr val="595959"/>
                </a:solidFill>
                <a:latin typeface="Tahoma"/>
                <a:cs typeface="Tahoma"/>
              </a:rPr>
              <a:t>эта</a:t>
            </a:r>
            <a:r>
              <a:rPr sz="16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40" dirty="0">
                <a:solidFill>
                  <a:srgbClr val="595959"/>
                </a:solidFill>
                <a:latin typeface="Tahoma"/>
                <a:cs typeface="Tahoma"/>
              </a:rPr>
              <a:t>просьба </a:t>
            </a:r>
            <a:r>
              <a:rPr sz="1600" dirty="0">
                <a:solidFill>
                  <a:srgbClr val="595959"/>
                </a:solidFill>
                <a:latin typeface="Tahoma"/>
                <a:cs typeface="Tahoma"/>
              </a:rPr>
              <a:t>вызвана</a:t>
            </a:r>
            <a:r>
              <a:rPr sz="1600" spc="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55" dirty="0">
                <a:solidFill>
                  <a:srgbClr val="595959"/>
                </a:solidFill>
                <a:latin typeface="Tahoma"/>
                <a:cs typeface="Tahoma"/>
              </a:rPr>
              <a:t>уважительными</a:t>
            </a:r>
            <a:r>
              <a:rPr sz="1600" spc="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05" dirty="0">
                <a:solidFill>
                  <a:srgbClr val="595959"/>
                </a:solidFill>
                <a:latin typeface="Tahoma"/>
                <a:cs typeface="Tahoma"/>
              </a:rPr>
              <a:t>причинами</a:t>
            </a:r>
            <a:r>
              <a:rPr sz="1600" spc="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95" dirty="0">
                <a:solidFill>
                  <a:srgbClr val="595959"/>
                </a:solidFill>
                <a:latin typeface="Tahoma"/>
                <a:cs typeface="Tahoma"/>
              </a:rPr>
              <a:t>(заболевание</a:t>
            </a:r>
            <a:r>
              <a:rPr sz="1600" spc="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05" dirty="0">
                <a:solidFill>
                  <a:srgbClr val="595959"/>
                </a:solidFill>
                <a:latin typeface="Tahoma"/>
                <a:cs typeface="Tahoma"/>
              </a:rPr>
              <a:t>опекуна</a:t>
            </a:r>
            <a:r>
              <a:rPr sz="16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50" dirty="0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1600" spc="-10" dirty="0">
                <a:solidFill>
                  <a:srgbClr val="595959"/>
                </a:solidFill>
                <a:latin typeface="Tahoma"/>
                <a:cs typeface="Tahoma"/>
              </a:rPr>
              <a:t> попечителя,</a:t>
            </a:r>
            <a:endParaRPr sz="1600" dirty="0">
              <a:latin typeface="Tahoma"/>
              <a:cs typeface="Tahoma"/>
            </a:endParaRPr>
          </a:p>
          <a:p>
            <a:pPr marL="139065" marR="130810" indent="635" algn="ctr">
              <a:lnSpc>
                <a:spcPct val="100000"/>
              </a:lnSpc>
            </a:pPr>
            <a:r>
              <a:rPr sz="1600" spc="125" dirty="0">
                <a:solidFill>
                  <a:srgbClr val="595959"/>
                </a:solidFill>
                <a:latin typeface="Tahoma"/>
                <a:cs typeface="Tahoma"/>
              </a:rPr>
              <a:t>изменение</a:t>
            </a:r>
            <a:r>
              <a:rPr sz="16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40" dirty="0">
                <a:solidFill>
                  <a:srgbClr val="595959"/>
                </a:solidFill>
                <a:latin typeface="Tahoma"/>
                <a:cs typeface="Tahoma"/>
              </a:rPr>
              <a:t>состава</a:t>
            </a:r>
            <a:r>
              <a:rPr sz="16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35" dirty="0">
                <a:solidFill>
                  <a:srgbClr val="595959"/>
                </a:solidFill>
                <a:latin typeface="Tahoma"/>
                <a:cs typeface="Tahoma"/>
              </a:rPr>
              <a:t>семьи,</a:t>
            </a:r>
            <a:r>
              <a:rPr sz="16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85" dirty="0">
                <a:solidFill>
                  <a:srgbClr val="595959"/>
                </a:solidFill>
                <a:latin typeface="Tahoma"/>
                <a:cs typeface="Tahoma"/>
              </a:rPr>
              <a:t>материальных</a:t>
            </a:r>
            <a:r>
              <a:rPr sz="16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60" dirty="0">
                <a:solidFill>
                  <a:srgbClr val="595959"/>
                </a:solidFill>
                <a:latin typeface="Tahoma"/>
                <a:cs typeface="Tahoma"/>
              </a:rPr>
              <a:t>условий,</a:t>
            </a:r>
            <a:r>
              <a:rPr sz="16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55" dirty="0">
                <a:solidFill>
                  <a:srgbClr val="595959"/>
                </a:solidFill>
                <a:latin typeface="Tahoma"/>
                <a:cs typeface="Tahoma"/>
              </a:rPr>
              <a:t>отсутствие</a:t>
            </a:r>
            <a:r>
              <a:rPr sz="16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10" dirty="0">
                <a:solidFill>
                  <a:srgbClr val="595959"/>
                </a:solidFill>
                <a:latin typeface="Tahoma"/>
                <a:cs typeface="Tahoma"/>
              </a:rPr>
              <a:t>необходимого </a:t>
            </a:r>
            <a:r>
              <a:rPr sz="1600" spc="45" dirty="0">
                <a:solidFill>
                  <a:srgbClr val="595959"/>
                </a:solidFill>
                <a:latin typeface="Tahoma"/>
                <a:cs typeface="Tahoma"/>
              </a:rPr>
              <a:t>контакта</a:t>
            </a:r>
            <a:r>
              <a:rPr sz="16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295" dirty="0">
                <a:solidFill>
                  <a:srgbClr val="595959"/>
                </a:solidFill>
                <a:latin typeface="Tahoma"/>
                <a:cs typeface="Tahoma"/>
              </a:rPr>
              <a:t>с</a:t>
            </a:r>
            <a:r>
              <a:rPr sz="16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75" dirty="0">
                <a:solidFill>
                  <a:srgbClr val="595959"/>
                </a:solidFill>
                <a:latin typeface="Tahoma"/>
                <a:cs typeface="Tahoma"/>
              </a:rPr>
              <a:t>подопечным,</a:t>
            </a:r>
            <a:r>
              <a:rPr sz="1600" spc="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14" dirty="0">
                <a:solidFill>
                  <a:srgbClr val="595959"/>
                </a:solidFill>
                <a:latin typeface="Tahoma"/>
                <a:cs typeface="Tahoma"/>
              </a:rPr>
              <a:t>переезд</a:t>
            </a:r>
            <a:r>
              <a:rPr sz="16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50" dirty="0">
                <a:solidFill>
                  <a:srgbClr val="595959"/>
                </a:solidFill>
                <a:latin typeface="Tahoma"/>
                <a:cs typeface="Tahoma"/>
              </a:rPr>
              <a:t>на</a:t>
            </a:r>
            <a:r>
              <a:rPr sz="16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80" dirty="0">
                <a:solidFill>
                  <a:srgbClr val="595959"/>
                </a:solidFill>
                <a:latin typeface="Tahoma"/>
                <a:cs typeface="Tahoma"/>
              </a:rPr>
              <a:t>постоянное</a:t>
            </a:r>
            <a:r>
              <a:rPr sz="1600" spc="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595959"/>
                </a:solidFill>
                <a:latin typeface="Tahoma"/>
                <a:cs typeface="Tahoma"/>
              </a:rPr>
              <a:t>жительство </a:t>
            </a:r>
            <a:r>
              <a:rPr sz="1600" spc="-10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600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60" dirty="0">
                <a:solidFill>
                  <a:srgbClr val="595959"/>
                </a:solidFill>
                <a:latin typeface="Tahoma"/>
                <a:cs typeface="Tahoma"/>
              </a:rPr>
              <a:t>другую</a:t>
            </a:r>
            <a:r>
              <a:rPr sz="16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105" dirty="0">
                <a:solidFill>
                  <a:srgbClr val="595959"/>
                </a:solidFill>
                <a:latin typeface="Tahoma"/>
                <a:cs typeface="Tahoma"/>
              </a:rPr>
              <a:t>местность</a:t>
            </a:r>
            <a:r>
              <a:rPr sz="1600" spc="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600" spc="30" dirty="0">
                <a:solidFill>
                  <a:srgbClr val="595959"/>
                </a:solidFill>
                <a:latin typeface="Tahoma"/>
                <a:cs typeface="Tahoma"/>
              </a:rPr>
              <a:t>и </a:t>
            </a:r>
            <a:r>
              <a:rPr sz="1600" spc="-10" dirty="0">
                <a:solidFill>
                  <a:srgbClr val="595959"/>
                </a:solidFill>
                <a:latin typeface="Tahoma"/>
                <a:cs typeface="Tahoma"/>
              </a:rPr>
              <a:t>т.п.).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7776"/>
            <a:ext cx="87395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pc="254" dirty="0"/>
              <a:t>Отстранение</a:t>
            </a:r>
            <a:r>
              <a:rPr spc="-145" dirty="0"/>
              <a:t> </a:t>
            </a:r>
            <a:r>
              <a:rPr spc="140" dirty="0"/>
              <a:t>опекунов,</a:t>
            </a:r>
            <a:r>
              <a:rPr spc="-75" dirty="0"/>
              <a:t> </a:t>
            </a:r>
            <a:r>
              <a:rPr spc="135" dirty="0"/>
              <a:t>попечителей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33522" y="1171194"/>
            <a:ext cx="803020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05610" marR="5080" indent="-1693545">
              <a:lnSpc>
                <a:spcPct val="100000"/>
              </a:lnSpc>
              <a:spcBef>
                <a:spcPts val="100"/>
              </a:spcBef>
            </a:pPr>
            <a:r>
              <a:rPr sz="1800" spc="140" dirty="0">
                <a:solidFill>
                  <a:srgbClr val="595959"/>
                </a:solidFill>
              </a:rPr>
              <a:t>Орган</a:t>
            </a:r>
            <a:r>
              <a:rPr sz="1800" spc="-10" dirty="0">
                <a:solidFill>
                  <a:srgbClr val="595959"/>
                </a:solidFill>
              </a:rPr>
              <a:t> </a:t>
            </a:r>
            <a:r>
              <a:rPr sz="1800" spc="110" dirty="0">
                <a:solidFill>
                  <a:srgbClr val="595959"/>
                </a:solidFill>
              </a:rPr>
              <a:t>опеки</a:t>
            </a:r>
            <a:r>
              <a:rPr sz="1800" spc="-5" dirty="0">
                <a:solidFill>
                  <a:srgbClr val="595959"/>
                </a:solidFill>
              </a:rPr>
              <a:t> </a:t>
            </a:r>
            <a:r>
              <a:rPr sz="1800" spc="90" dirty="0">
                <a:solidFill>
                  <a:srgbClr val="595959"/>
                </a:solidFill>
              </a:rPr>
              <a:t>и</a:t>
            </a:r>
            <a:r>
              <a:rPr sz="1800" spc="-10" dirty="0">
                <a:solidFill>
                  <a:srgbClr val="595959"/>
                </a:solidFill>
              </a:rPr>
              <a:t> </a:t>
            </a:r>
            <a:r>
              <a:rPr sz="1800" spc="55" dirty="0">
                <a:solidFill>
                  <a:srgbClr val="595959"/>
                </a:solidFill>
              </a:rPr>
              <a:t>попечительства</a:t>
            </a:r>
            <a:r>
              <a:rPr sz="1800" spc="5" dirty="0">
                <a:solidFill>
                  <a:srgbClr val="595959"/>
                </a:solidFill>
              </a:rPr>
              <a:t> </a:t>
            </a:r>
            <a:r>
              <a:rPr sz="1800" spc="65" dirty="0">
                <a:solidFill>
                  <a:srgbClr val="595959"/>
                </a:solidFill>
              </a:rPr>
              <a:t>отстраняет</a:t>
            </a:r>
            <a:r>
              <a:rPr sz="1800" spc="-15" dirty="0">
                <a:solidFill>
                  <a:srgbClr val="595959"/>
                </a:solidFill>
              </a:rPr>
              <a:t> </a:t>
            </a:r>
            <a:r>
              <a:rPr sz="1800" spc="120" dirty="0">
                <a:solidFill>
                  <a:srgbClr val="595959"/>
                </a:solidFill>
              </a:rPr>
              <a:t>опекуна</a:t>
            </a:r>
            <a:r>
              <a:rPr sz="1800" spc="-20" dirty="0">
                <a:solidFill>
                  <a:srgbClr val="595959"/>
                </a:solidFill>
              </a:rPr>
              <a:t> </a:t>
            </a:r>
            <a:r>
              <a:rPr sz="1800" spc="55" dirty="0">
                <a:solidFill>
                  <a:srgbClr val="595959"/>
                </a:solidFill>
              </a:rPr>
              <a:t>или</a:t>
            </a:r>
            <a:r>
              <a:rPr sz="1800" spc="10" dirty="0">
                <a:solidFill>
                  <a:srgbClr val="595959"/>
                </a:solidFill>
              </a:rPr>
              <a:t> </a:t>
            </a:r>
            <a:r>
              <a:rPr sz="1800" dirty="0" err="1">
                <a:solidFill>
                  <a:srgbClr val="595959"/>
                </a:solidFill>
              </a:rPr>
              <a:t>попечителя</a:t>
            </a:r>
            <a:r>
              <a:rPr sz="1800" spc="5" dirty="0">
                <a:solidFill>
                  <a:srgbClr val="595959"/>
                </a:solidFill>
              </a:rPr>
              <a:t> </a:t>
            </a:r>
            <a:br>
              <a:rPr lang="ru-RU" sz="1800" spc="5" dirty="0">
                <a:solidFill>
                  <a:srgbClr val="595959"/>
                </a:solidFill>
              </a:rPr>
            </a:br>
            <a:r>
              <a:rPr sz="1800" spc="-25" dirty="0" err="1">
                <a:solidFill>
                  <a:srgbClr val="595959"/>
                </a:solidFill>
              </a:rPr>
              <a:t>от</a:t>
            </a:r>
            <a:r>
              <a:rPr sz="1800" spc="-25" dirty="0">
                <a:solidFill>
                  <a:srgbClr val="595959"/>
                </a:solidFill>
              </a:rPr>
              <a:t> </a:t>
            </a:r>
            <a:r>
              <a:rPr sz="1800" dirty="0">
                <a:solidFill>
                  <a:srgbClr val="595959"/>
                </a:solidFill>
              </a:rPr>
              <a:t>выполнения</a:t>
            </a:r>
            <a:r>
              <a:rPr sz="1800" spc="350" dirty="0">
                <a:solidFill>
                  <a:srgbClr val="595959"/>
                </a:solidFill>
              </a:rPr>
              <a:t> </a:t>
            </a:r>
            <a:r>
              <a:rPr sz="1800" dirty="0">
                <a:solidFill>
                  <a:srgbClr val="595959"/>
                </a:solidFill>
              </a:rPr>
              <a:t>возложенных</a:t>
            </a:r>
            <a:r>
              <a:rPr sz="1800" spc="380" dirty="0">
                <a:solidFill>
                  <a:srgbClr val="595959"/>
                </a:solidFill>
              </a:rPr>
              <a:t> </a:t>
            </a:r>
            <a:r>
              <a:rPr sz="1800" spc="70" dirty="0">
                <a:solidFill>
                  <a:srgbClr val="595959"/>
                </a:solidFill>
              </a:rPr>
              <a:t>обязанностей:</a:t>
            </a:r>
            <a:endParaRPr sz="1800" dirty="0"/>
          </a:p>
        </p:txBody>
      </p:sp>
      <p:sp>
        <p:nvSpPr>
          <p:cNvPr id="4" name="object 4"/>
          <p:cNvSpPr txBox="1"/>
          <p:nvPr/>
        </p:nvSpPr>
        <p:spPr>
          <a:xfrm>
            <a:off x="2762250" y="1719834"/>
            <a:ext cx="8606155" cy="42114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10435" marR="410845" indent="-1824989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595959"/>
                </a:solidFill>
                <a:latin typeface="Tahoma"/>
                <a:cs typeface="Tahoma"/>
              </a:rPr>
              <a:t>- </a:t>
            </a:r>
            <a:r>
              <a:rPr sz="1800" spc="-12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8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14" dirty="0">
                <a:solidFill>
                  <a:srgbClr val="595959"/>
                </a:solidFill>
                <a:latin typeface="Tahoma"/>
                <a:cs typeface="Tahoma"/>
              </a:rPr>
              <a:t>случае</a:t>
            </a:r>
            <a:r>
              <a:rPr sz="1800" spc="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40" dirty="0">
                <a:solidFill>
                  <a:srgbClr val="595959"/>
                </a:solidFill>
                <a:latin typeface="Tahoma"/>
                <a:cs typeface="Tahoma"/>
              </a:rPr>
              <a:t>ненадлежащего</a:t>
            </a:r>
            <a:r>
              <a:rPr sz="1800" spc="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595959"/>
                </a:solidFill>
                <a:latin typeface="Tahoma"/>
                <a:cs typeface="Tahoma"/>
              </a:rPr>
              <a:t>выполнения</a:t>
            </a:r>
            <a:r>
              <a:rPr sz="18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45" dirty="0">
                <a:solidFill>
                  <a:srgbClr val="595959"/>
                </a:solidFill>
                <a:latin typeface="Tahoma"/>
                <a:cs typeface="Tahoma"/>
              </a:rPr>
              <a:t>опекуном</a:t>
            </a:r>
            <a:r>
              <a:rPr sz="18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50" dirty="0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1800" spc="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95" dirty="0">
                <a:solidFill>
                  <a:srgbClr val="595959"/>
                </a:solidFill>
                <a:latin typeface="Tahoma"/>
                <a:cs typeface="Tahoma"/>
              </a:rPr>
              <a:t>попечителем </a:t>
            </a:r>
            <a:r>
              <a:rPr sz="1800" dirty="0">
                <a:solidFill>
                  <a:srgbClr val="595959"/>
                </a:solidFill>
                <a:latin typeface="Tahoma"/>
                <a:cs typeface="Tahoma"/>
              </a:rPr>
              <a:t>возложенных</a:t>
            </a:r>
            <a:r>
              <a:rPr sz="1800" spc="1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60" dirty="0">
                <a:solidFill>
                  <a:srgbClr val="595959"/>
                </a:solidFill>
                <a:latin typeface="Tahoma"/>
                <a:cs typeface="Tahoma"/>
              </a:rPr>
              <a:t>на</a:t>
            </a:r>
            <a:r>
              <a:rPr sz="1800" spc="90" dirty="0">
                <a:solidFill>
                  <a:srgbClr val="595959"/>
                </a:solidFill>
                <a:latin typeface="Tahoma"/>
                <a:cs typeface="Tahoma"/>
              </a:rPr>
              <a:t> него </a:t>
            </a:r>
            <a:r>
              <a:rPr sz="1800" spc="70" dirty="0">
                <a:solidFill>
                  <a:srgbClr val="595959"/>
                </a:solidFill>
                <a:latin typeface="Tahoma"/>
                <a:cs typeface="Tahoma"/>
              </a:rPr>
              <a:t>обязанностей;</a:t>
            </a:r>
            <a:endParaRPr sz="1800" dirty="0">
              <a:latin typeface="Tahoma"/>
              <a:cs typeface="Tahoma"/>
            </a:endParaRPr>
          </a:p>
          <a:p>
            <a:pPr marL="1304925">
              <a:lnSpc>
                <a:spcPct val="100000"/>
              </a:lnSpc>
            </a:pPr>
            <a:r>
              <a:rPr sz="1800" dirty="0">
                <a:solidFill>
                  <a:srgbClr val="595959"/>
                </a:solidFill>
                <a:latin typeface="Tahoma"/>
                <a:cs typeface="Tahoma"/>
              </a:rPr>
              <a:t>-</a:t>
            </a:r>
            <a:r>
              <a:rPr sz="1800" spc="-5" dirty="0">
                <a:solidFill>
                  <a:srgbClr val="595959"/>
                </a:solidFill>
                <a:latin typeface="Tahoma"/>
                <a:cs typeface="Tahoma"/>
              </a:rPr>
              <a:t>  </a:t>
            </a:r>
            <a:r>
              <a:rPr sz="1800" spc="75" dirty="0">
                <a:solidFill>
                  <a:srgbClr val="595959"/>
                </a:solidFill>
                <a:latin typeface="Tahoma"/>
                <a:cs typeface="Tahoma"/>
              </a:rPr>
              <a:t>лишения</a:t>
            </a:r>
            <a:r>
              <a:rPr sz="1800" spc="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95" dirty="0">
                <a:solidFill>
                  <a:srgbClr val="595959"/>
                </a:solidFill>
                <a:latin typeface="Tahoma"/>
                <a:cs typeface="Tahoma"/>
              </a:rPr>
              <a:t>опекуна,</a:t>
            </a:r>
            <a:r>
              <a:rPr sz="1800" spc="-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595959"/>
                </a:solidFill>
                <a:latin typeface="Tahoma"/>
                <a:cs typeface="Tahoma"/>
              </a:rPr>
              <a:t>попечителя</a:t>
            </a:r>
            <a:r>
              <a:rPr sz="1800" spc="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75" dirty="0">
                <a:solidFill>
                  <a:srgbClr val="595959"/>
                </a:solidFill>
                <a:latin typeface="Tahoma"/>
                <a:cs typeface="Tahoma"/>
              </a:rPr>
              <a:t>родительских</a:t>
            </a:r>
            <a:r>
              <a:rPr sz="1800" spc="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45" dirty="0">
                <a:solidFill>
                  <a:srgbClr val="595959"/>
                </a:solidFill>
                <a:latin typeface="Tahoma"/>
                <a:cs typeface="Tahoma"/>
              </a:rPr>
              <a:t>прав;</a:t>
            </a:r>
            <a:endParaRPr sz="1800" dirty="0">
              <a:latin typeface="Tahoma"/>
              <a:cs typeface="Tahoma"/>
            </a:endParaRPr>
          </a:p>
          <a:p>
            <a:pPr marL="3829050" marR="5080" indent="-3784600">
              <a:lnSpc>
                <a:spcPct val="100000"/>
              </a:lnSpc>
            </a:pPr>
            <a:r>
              <a:rPr sz="1800" spc="70" dirty="0">
                <a:solidFill>
                  <a:srgbClr val="595959"/>
                </a:solidFill>
                <a:latin typeface="Tahoma"/>
                <a:cs typeface="Tahoma"/>
              </a:rPr>
              <a:t>признания</a:t>
            </a:r>
            <a:r>
              <a:rPr sz="1800" spc="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85" dirty="0">
                <a:solidFill>
                  <a:srgbClr val="595959"/>
                </a:solidFill>
                <a:latin typeface="Tahoma"/>
                <a:cs typeface="Tahoma"/>
              </a:rPr>
              <a:t>детей</a:t>
            </a:r>
            <a:r>
              <a:rPr sz="1800" spc="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95" dirty="0">
                <a:solidFill>
                  <a:srgbClr val="595959"/>
                </a:solidFill>
                <a:latin typeface="Tahoma"/>
                <a:cs typeface="Tahoma"/>
              </a:rPr>
              <a:t>опекуна,</a:t>
            </a:r>
            <a:r>
              <a:rPr sz="1800" spc="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595959"/>
                </a:solidFill>
                <a:latin typeface="Tahoma"/>
                <a:cs typeface="Tahoma"/>
              </a:rPr>
              <a:t>попечителя</a:t>
            </a:r>
            <a:r>
              <a:rPr sz="1800" spc="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45" dirty="0">
                <a:solidFill>
                  <a:srgbClr val="595959"/>
                </a:solidFill>
                <a:latin typeface="Tahoma"/>
                <a:cs typeface="Tahoma"/>
              </a:rPr>
              <a:t>нуждающимися</a:t>
            </a:r>
            <a:r>
              <a:rPr sz="1800" spc="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-120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8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00" dirty="0">
                <a:solidFill>
                  <a:srgbClr val="595959"/>
                </a:solidFill>
                <a:latin typeface="Tahoma"/>
                <a:cs typeface="Tahoma"/>
              </a:rPr>
              <a:t>государственной </a:t>
            </a:r>
            <a:r>
              <a:rPr sz="1800" spc="65" dirty="0">
                <a:solidFill>
                  <a:srgbClr val="595959"/>
                </a:solidFill>
                <a:latin typeface="Tahoma"/>
                <a:cs typeface="Tahoma"/>
              </a:rPr>
              <a:t>защите;</a:t>
            </a:r>
            <a:endParaRPr sz="1800" dirty="0">
              <a:latin typeface="Tahoma"/>
              <a:cs typeface="Tahoma"/>
            </a:endParaRPr>
          </a:p>
          <a:p>
            <a:pPr marL="576580" marR="340360" indent="-259715">
              <a:lnSpc>
                <a:spcPct val="100000"/>
              </a:lnSpc>
            </a:pPr>
            <a:r>
              <a:rPr sz="1800" dirty="0">
                <a:solidFill>
                  <a:srgbClr val="595959"/>
                </a:solidFill>
                <a:latin typeface="Tahoma"/>
                <a:cs typeface="Tahoma"/>
              </a:rPr>
              <a:t>-</a:t>
            </a:r>
            <a:r>
              <a:rPr sz="1800" spc="4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30" dirty="0">
                <a:solidFill>
                  <a:srgbClr val="595959"/>
                </a:solidFill>
                <a:latin typeface="Tahoma"/>
                <a:cs typeface="Tahoma"/>
              </a:rPr>
              <a:t>совершения</a:t>
            </a:r>
            <a:r>
              <a:rPr sz="18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25" dirty="0">
                <a:solidFill>
                  <a:srgbClr val="595959"/>
                </a:solidFill>
                <a:latin typeface="Tahoma"/>
                <a:cs typeface="Tahoma"/>
              </a:rPr>
              <a:t>опекуном,</a:t>
            </a:r>
            <a:r>
              <a:rPr sz="18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05" dirty="0">
                <a:solidFill>
                  <a:srgbClr val="595959"/>
                </a:solidFill>
                <a:latin typeface="Tahoma"/>
                <a:cs typeface="Tahoma"/>
              </a:rPr>
              <a:t>попечителем</a:t>
            </a:r>
            <a:r>
              <a:rPr sz="18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20" dirty="0">
                <a:solidFill>
                  <a:srgbClr val="595959"/>
                </a:solidFill>
                <a:latin typeface="Tahoma"/>
                <a:cs typeface="Tahoma"/>
              </a:rPr>
              <a:t>умышленного</a:t>
            </a:r>
            <a:r>
              <a:rPr sz="18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55" dirty="0">
                <a:solidFill>
                  <a:srgbClr val="595959"/>
                </a:solidFill>
                <a:latin typeface="Tahoma"/>
                <a:cs typeface="Tahoma"/>
              </a:rPr>
              <a:t>преступления, </a:t>
            </a:r>
            <a:r>
              <a:rPr sz="1800" spc="85" dirty="0">
                <a:solidFill>
                  <a:srgbClr val="595959"/>
                </a:solidFill>
                <a:latin typeface="Tahoma"/>
                <a:cs typeface="Tahoma"/>
              </a:rPr>
              <a:t>установленного</a:t>
            </a:r>
            <a:r>
              <a:rPr sz="18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90" dirty="0">
                <a:solidFill>
                  <a:srgbClr val="595959"/>
                </a:solidFill>
                <a:latin typeface="Tahoma"/>
                <a:cs typeface="Tahoma"/>
              </a:rPr>
              <a:t>вступившим</a:t>
            </a:r>
            <a:r>
              <a:rPr sz="1800" spc="-3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-114" dirty="0">
                <a:solidFill>
                  <a:srgbClr val="595959"/>
                </a:solidFill>
                <a:latin typeface="Tahoma"/>
                <a:cs typeface="Tahoma"/>
              </a:rPr>
              <a:t>в</a:t>
            </a:r>
            <a:r>
              <a:rPr sz="18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85" dirty="0">
                <a:solidFill>
                  <a:srgbClr val="595959"/>
                </a:solidFill>
                <a:latin typeface="Tahoma"/>
                <a:cs typeface="Tahoma"/>
              </a:rPr>
              <a:t>законную</a:t>
            </a:r>
            <a:r>
              <a:rPr sz="18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10" dirty="0">
                <a:solidFill>
                  <a:srgbClr val="595959"/>
                </a:solidFill>
                <a:latin typeface="Tahoma"/>
                <a:cs typeface="Tahoma"/>
              </a:rPr>
              <a:t>силу</a:t>
            </a:r>
            <a:r>
              <a:rPr sz="18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30" dirty="0">
                <a:solidFill>
                  <a:srgbClr val="595959"/>
                </a:solidFill>
                <a:latin typeface="Tahoma"/>
                <a:cs typeface="Tahoma"/>
              </a:rPr>
              <a:t>приговором</a:t>
            </a:r>
            <a:r>
              <a:rPr sz="18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30" dirty="0">
                <a:solidFill>
                  <a:srgbClr val="595959"/>
                </a:solidFill>
                <a:latin typeface="Tahoma"/>
                <a:cs typeface="Tahoma"/>
              </a:rPr>
              <a:t>суда.</a:t>
            </a:r>
            <a:endParaRPr sz="18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880"/>
              </a:spcBef>
            </a:pPr>
            <a:endParaRPr sz="1800" dirty="0">
              <a:latin typeface="Tahoma"/>
              <a:cs typeface="Tahoma"/>
            </a:endParaRPr>
          </a:p>
          <a:p>
            <a:pPr marR="25400" algn="ctr">
              <a:lnSpc>
                <a:spcPct val="100000"/>
              </a:lnSpc>
            </a:pPr>
            <a:r>
              <a:rPr sz="2800" b="1" spc="-390" dirty="0">
                <a:solidFill>
                  <a:srgbClr val="FF0000"/>
                </a:solidFill>
                <a:latin typeface="Verdana"/>
                <a:cs typeface="Verdana"/>
              </a:rPr>
              <a:t>ВНИМАНИЕ!</a:t>
            </a:r>
            <a:r>
              <a:rPr sz="2800" b="1" spc="-10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800" b="1" spc="-360" dirty="0">
                <a:solidFill>
                  <a:srgbClr val="FF0000"/>
                </a:solidFill>
                <a:latin typeface="Verdana"/>
                <a:cs typeface="Verdana"/>
              </a:rPr>
              <a:t>ВАЖНО!</a:t>
            </a:r>
            <a:endParaRPr sz="2800" dirty="0">
              <a:latin typeface="Verdana"/>
              <a:cs typeface="Verdana"/>
            </a:endParaRPr>
          </a:p>
          <a:p>
            <a:pPr marR="26034" algn="ctr">
              <a:lnSpc>
                <a:spcPct val="100000"/>
              </a:lnSpc>
              <a:spcBef>
                <a:spcPts val="35"/>
              </a:spcBef>
            </a:pPr>
            <a:r>
              <a:rPr sz="1700" b="1" spc="-190" dirty="0">
                <a:solidFill>
                  <a:srgbClr val="595959"/>
                </a:solidFill>
                <a:latin typeface="Verdana"/>
                <a:cs typeface="Verdana"/>
              </a:rPr>
              <a:t>При</a:t>
            </a:r>
            <a:r>
              <a:rPr sz="1700" b="1" spc="-8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75" dirty="0">
                <a:solidFill>
                  <a:srgbClr val="595959"/>
                </a:solidFill>
                <a:latin typeface="Verdana"/>
                <a:cs typeface="Verdana"/>
              </a:rPr>
              <a:t>использовании</a:t>
            </a:r>
            <a:r>
              <a:rPr sz="1700" b="1" spc="-10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40" dirty="0">
                <a:solidFill>
                  <a:srgbClr val="595959"/>
                </a:solidFill>
                <a:latin typeface="Verdana"/>
                <a:cs typeface="Verdana"/>
              </a:rPr>
              <a:t>опекуном</a:t>
            </a:r>
            <a:r>
              <a:rPr sz="1700" b="1" spc="-7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60" dirty="0">
                <a:solidFill>
                  <a:srgbClr val="595959"/>
                </a:solidFill>
                <a:latin typeface="Verdana"/>
                <a:cs typeface="Verdana"/>
              </a:rPr>
              <a:t>опеки</a:t>
            </a:r>
            <a:r>
              <a:rPr sz="1700" b="1" spc="-10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250" dirty="0">
                <a:solidFill>
                  <a:srgbClr val="595959"/>
                </a:solidFill>
                <a:latin typeface="Verdana"/>
                <a:cs typeface="Verdana"/>
              </a:rPr>
              <a:t>в</a:t>
            </a:r>
            <a:r>
              <a:rPr sz="1700" b="1" spc="-8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55" dirty="0">
                <a:solidFill>
                  <a:srgbClr val="595959"/>
                </a:solidFill>
                <a:latin typeface="Verdana"/>
                <a:cs typeface="Verdana"/>
              </a:rPr>
              <a:t>корыстных</a:t>
            </a:r>
            <a:r>
              <a:rPr sz="1700" b="1" spc="-114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75" dirty="0">
                <a:solidFill>
                  <a:srgbClr val="595959"/>
                </a:solidFill>
                <a:latin typeface="Verdana"/>
                <a:cs typeface="Verdana"/>
              </a:rPr>
              <a:t>целях,</a:t>
            </a:r>
            <a:r>
              <a:rPr sz="1700" b="1" spc="-10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dirty="0">
                <a:solidFill>
                  <a:srgbClr val="595959"/>
                </a:solidFill>
                <a:latin typeface="Verdana"/>
                <a:cs typeface="Verdana"/>
              </a:rPr>
              <a:t>а</a:t>
            </a:r>
            <a:r>
              <a:rPr sz="1700" b="1" spc="-9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25" dirty="0">
                <a:solidFill>
                  <a:srgbClr val="595959"/>
                </a:solidFill>
                <a:latin typeface="Verdana"/>
                <a:cs typeface="Verdana"/>
              </a:rPr>
              <a:t>также</a:t>
            </a:r>
            <a:r>
              <a:rPr sz="1700" b="1" spc="-8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250" dirty="0">
                <a:solidFill>
                  <a:srgbClr val="595959"/>
                </a:solidFill>
                <a:latin typeface="Verdana"/>
                <a:cs typeface="Verdana"/>
              </a:rPr>
              <a:t>в</a:t>
            </a:r>
            <a:r>
              <a:rPr sz="1700" b="1" spc="-9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0" dirty="0">
                <a:solidFill>
                  <a:srgbClr val="595959"/>
                </a:solidFill>
                <a:latin typeface="Verdana"/>
                <a:cs typeface="Verdana"/>
              </a:rPr>
              <a:t>случае</a:t>
            </a:r>
            <a:endParaRPr sz="1700" dirty="0">
              <a:latin typeface="Verdana"/>
              <a:cs typeface="Verdana"/>
            </a:endParaRPr>
          </a:p>
          <a:p>
            <a:pPr marR="24130" algn="ctr">
              <a:lnSpc>
                <a:spcPct val="100000"/>
              </a:lnSpc>
            </a:pPr>
            <a:r>
              <a:rPr sz="1700" b="1" spc="-135" dirty="0">
                <a:solidFill>
                  <a:srgbClr val="595959"/>
                </a:solidFill>
                <a:latin typeface="Verdana"/>
                <a:cs typeface="Verdana"/>
              </a:rPr>
              <a:t>оставления</a:t>
            </a:r>
            <a:r>
              <a:rPr sz="1700" b="1" spc="-8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45" dirty="0">
                <a:solidFill>
                  <a:srgbClr val="595959"/>
                </a:solidFill>
                <a:latin typeface="Verdana"/>
                <a:cs typeface="Verdana"/>
              </a:rPr>
              <a:t>подопечного</a:t>
            </a:r>
            <a:r>
              <a:rPr sz="1700" b="1" spc="-9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25" dirty="0">
                <a:solidFill>
                  <a:srgbClr val="595959"/>
                </a:solidFill>
                <a:latin typeface="Verdana"/>
                <a:cs typeface="Verdana"/>
              </a:rPr>
              <a:t>без</a:t>
            </a:r>
            <a:r>
              <a:rPr sz="1700" b="1" spc="-8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05" dirty="0">
                <a:solidFill>
                  <a:srgbClr val="595959"/>
                </a:solidFill>
                <a:latin typeface="Verdana"/>
                <a:cs typeface="Verdana"/>
              </a:rPr>
              <a:t>надзора</a:t>
            </a:r>
            <a:r>
              <a:rPr sz="1700" b="1" spc="-8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215" dirty="0">
                <a:solidFill>
                  <a:srgbClr val="595959"/>
                </a:solidFill>
                <a:latin typeface="Verdana"/>
                <a:cs typeface="Verdana"/>
              </a:rPr>
              <a:t>и</a:t>
            </a:r>
            <a:r>
              <a:rPr sz="1700" b="1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30" dirty="0">
                <a:solidFill>
                  <a:srgbClr val="595959"/>
                </a:solidFill>
                <a:latin typeface="Verdana"/>
                <a:cs typeface="Verdana"/>
              </a:rPr>
              <a:t>необходимой</a:t>
            </a:r>
            <a:r>
              <a:rPr sz="1700" b="1" spc="-9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35" dirty="0">
                <a:solidFill>
                  <a:srgbClr val="595959"/>
                </a:solidFill>
                <a:latin typeface="Verdana"/>
                <a:cs typeface="Verdana"/>
              </a:rPr>
              <a:t>помощи</a:t>
            </a:r>
            <a:r>
              <a:rPr sz="1700" b="1" spc="-6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20" dirty="0">
                <a:solidFill>
                  <a:srgbClr val="595959"/>
                </a:solidFill>
                <a:latin typeface="Verdana"/>
                <a:cs typeface="Verdana"/>
              </a:rPr>
              <a:t>орган</a:t>
            </a:r>
            <a:r>
              <a:rPr sz="1700" b="1" spc="-9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60" dirty="0" err="1">
                <a:solidFill>
                  <a:srgbClr val="595959"/>
                </a:solidFill>
                <a:latin typeface="Verdana"/>
                <a:cs typeface="Verdana"/>
              </a:rPr>
              <a:t>опеки</a:t>
            </a:r>
            <a:r>
              <a:rPr sz="1700" b="1" spc="-7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br>
              <a:rPr lang="ru-RU" sz="1700" b="1" spc="-75" dirty="0">
                <a:solidFill>
                  <a:srgbClr val="595959"/>
                </a:solidFill>
                <a:latin typeface="Verdana"/>
                <a:cs typeface="Verdana"/>
              </a:rPr>
            </a:br>
            <a:r>
              <a:rPr sz="1700" b="1" spc="-50" dirty="0">
                <a:solidFill>
                  <a:srgbClr val="595959"/>
                </a:solidFill>
                <a:latin typeface="Verdana"/>
                <a:cs typeface="Verdana"/>
              </a:rPr>
              <a:t>и</a:t>
            </a:r>
            <a:r>
              <a:rPr lang="ru-RU" sz="1700" dirty="0">
                <a:latin typeface="Verdana"/>
                <a:cs typeface="Verdana"/>
              </a:rPr>
              <a:t> </a:t>
            </a:r>
            <a:r>
              <a:rPr sz="1700" b="1" spc="-125" dirty="0" err="1">
                <a:solidFill>
                  <a:srgbClr val="595959"/>
                </a:solidFill>
                <a:latin typeface="Verdana"/>
                <a:cs typeface="Verdana"/>
              </a:rPr>
              <a:t>попечительства</a:t>
            </a:r>
            <a:r>
              <a:rPr sz="1700" b="1" spc="-8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55" dirty="0">
                <a:solidFill>
                  <a:srgbClr val="595959"/>
                </a:solidFill>
                <a:latin typeface="Verdana"/>
                <a:cs typeface="Verdana"/>
              </a:rPr>
              <a:t>обязан</a:t>
            </a:r>
            <a:r>
              <a:rPr sz="1700" b="1" spc="-8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85" dirty="0">
                <a:solidFill>
                  <a:srgbClr val="595959"/>
                </a:solidFill>
                <a:latin typeface="Verdana"/>
                <a:cs typeface="Verdana"/>
              </a:rPr>
              <a:t>отстранить</a:t>
            </a:r>
            <a:r>
              <a:rPr sz="1700" b="1" spc="-9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40" dirty="0">
                <a:solidFill>
                  <a:srgbClr val="595959"/>
                </a:solidFill>
                <a:latin typeface="Verdana"/>
                <a:cs typeface="Verdana"/>
              </a:rPr>
              <a:t>опекуна</a:t>
            </a:r>
            <a:r>
              <a:rPr sz="1700" b="1" spc="-6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215" dirty="0">
                <a:solidFill>
                  <a:srgbClr val="595959"/>
                </a:solidFill>
                <a:latin typeface="Verdana"/>
                <a:cs typeface="Verdana"/>
              </a:rPr>
              <a:t>и</a:t>
            </a:r>
            <a:r>
              <a:rPr sz="1700" b="1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95" dirty="0">
                <a:solidFill>
                  <a:srgbClr val="595959"/>
                </a:solidFill>
                <a:latin typeface="Verdana"/>
                <a:cs typeface="Verdana"/>
              </a:rPr>
              <a:t>передать</a:t>
            </a:r>
            <a:r>
              <a:rPr sz="1700" b="1" spc="-8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0" dirty="0">
                <a:solidFill>
                  <a:srgbClr val="595959"/>
                </a:solidFill>
                <a:latin typeface="Verdana"/>
                <a:cs typeface="Verdana"/>
              </a:rPr>
              <a:t>прокурору</a:t>
            </a:r>
            <a:endParaRPr sz="1700" dirty="0">
              <a:latin typeface="Verdana"/>
              <a:cs typeface="Verdana"/>
            </a:endParaRPr>
          </a:p>
          <a:p>
            <a:pPr marL="170815" marR="198755" algn="ctr">
              <a:lnSpc>
                <a:spcPct val="100000"/>
              </a:lnSpc>
            </a:pPr>
            <a:r>
              <a:rPr sz="1700" b="1" spc="-135" dirty="0">
                <a:solidFill>
                  <a:srgbClr val="595959"/>
                </a:solidFill>
                <a:latin typeface="Verdana"/>
                <a:cs typeface="Verdana"/>
              </a:rPr>
              <a:t>необходимые</a:t>
            </a:r>
            <a:r>
              <a:rPr sz="1700" b="1" spc="-10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20" dirty="0">
                <a:solidFill>
                  <a:srgbClr val="595959"/>
                </a:solidFill>
                <a:latin typeface="Verdana"/>
                <a:cs typeface="Verdana"/>
              </a:rPr>
              <a:t>материалы</a:t>
            </a:r>
            <a:r>
              <a:rPr sz="1700" b="1" spc="-9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220" dirty="0">
                <a:solidFill>
                  <a:srgbClr val="595959"/>
                </a:solidFill>
                <a:latin typeface="Verdana"/>
                <a:cs typeface="Verdana"/>
              </a:rPr>
              <a:t>для</a:t>
            </a:r>
            <a:r>
              <a:rPr sz="1700" b="1" spc="-7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45" dirty="0">
                <a:solidFill>
                  <a:srgbClr val="595959"/>
                </a:solidFill>
                <a:latin typeface="Verdana"/>
                <a:cs typeface="Verdana"/>
              </a:rPr>
              <a:t>решения</a:t>
            </a:r>
            <a:r>
              <a:rPr sz="1700" b="1" spc="-7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00" dirty="0">
                <a:solidFill>
                  <a:srgbClr val="595959"/>
                </a:solidFill>
                <a:latin typeface="Verdana"/>
                <a:cs typeface="Verdana"/>
              </a:rPr>
              <a:t>вопроса</a:t>
            </a:r>
            <a:r>
              <a:rPr sz="1700" b="1" spc="-90" dirty="0">
                <a:solidFill>
                  <a:srgbClr val="595959"/>
                </a:solidFill>
                <a:latin typeface="Verdana"/>
                <a:cs typeface="Verdana"/>
              </a:rPr>
              <a:t> о</a:t>
            </a:r>
            <a:r>
              <a:rPr sz="1700" b="1" spc="-7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80" dirty="0">
                <a:solidFill>
                  <a:srgbClr val="595959"/>
                </a:solidFill>
                <a:latin typeface="Verdana"/>
                <a:cs typeface="Verdana"/>
              </a:rPr>
              <a:t>привлечении</a:t>
            </a:r>
            <a:r>
              <a:rPr sz="1700" b="1" spc="-6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25" dirty="0">
                <a:solidFill>
                  <a:srgbClr val="595959"/>
                </a:solidFill>
                <a:latin typeface="Verdana"/>
                <a:cs typeface="Verdana"/>
              </a:rPr>
              <a:t>виновного </a:t>
            </a:r>
            <a:r>
              <a:rPr sz="1700" b="1" spc="-165" dirty="0">
                <a:solidFill>
                  <a:srgbClr val="595959"/>
                </a:solidFill>
                <a:latin typeface="Verdana"/>
                <a:cs typeface="Verdana"/>
              </a:rPr>
              <a:t>лица</a:t>
            </a:r>
            <a:r>
              <a:rPr sz="1700" b="1" spc="-6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235" dirty="0">
                <a:solidFill>
                  <a:srgbClr val="595959"/>
                </a:solidFill>
                <a:latin typeface="Verdana"/>
                <a:cs typeface="Verdana"/>
              </a:rPr>
              <a:t>к</a:t>
            </a:r>
            <a:r>
              <a:rPr sz="1700" b="1" spc="-8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90" dirty="0">
                <a:solidFill>
                  <a:srgbClr val="595959"/>
                </a:solidFill>
                <a:latin typeface="Verdana"/>
                <a:cs typeface="Verdana"/>
              </a:rPr>
              <a:t>ответственности</a:t>
            </a:r>
            <a:r>
              <a:rPr sz="1700" b="1" spc="-8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250" dirty="0">
                <a:solidFill>
                  <a:srgbClr val="595959"/>
                </a:solidFill>
                <a:latin typeface="Verdana"/>
                <a:cs typeface="Verdana"/>
              </a:rPr>
              <a:t>в</a:t>
            </a:r>
            <a:r>
              <a:rPr sz="1700" b="1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25" dirty="0">
                <a:solidFill>
                  <a:srgbClr val="595959"/>
                </a:solidFill>
                <a:latin typeface="Verdana"/>
                <a:cs typeface="Verdana"/>
              </a:rPr>
              <a:t>установленном</a:t>
            </a:r>
            <a:r>
              <a:rPr sz="1700" b="1" spc="-7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40" dirty="0">
                <a:solidFill>
                  <a:srgbClr val="595959"/>
                </a:solidFill>
                <a:latin typeface="Verdana"/>
                <a:cs typeface="Verdana"/>
              </a:rPr>
              <a:t>законом</a:t>
            </a:r>
            <a:r>
              <a:rPr sz="1700" b="1" spc="-8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1700" b="1" spc="-10" dirty="0">
                <a:solidFill>
                  <a:srgbClr val="595959"/>
                </a:solidFill>
                <a:latin typeface="Verdana"/>
                <a:cs typeface="Verdana"/>
              </a:rPr>
              <a:t>порядке.</a:t>
            </a:r>
            <a:endParaRPr sz="1700" dirty="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7776"/>
            <a:ext cx="87395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pc="225" dirty="0"/>
              <a:t>Нормативные</a:t>
            </a:r>
            <a:r>
              <a:rPr spc="-114" dirty="0"/>
              <a:t> </a:t>
            </a:r>
            <a:r>
              <a:rPr spc="170" dirty="0"/>
              <a:t>правовые</a:t>
            </a:r>
            <a:r>
              <a:rPr spc="-95" dirty="0"/>
              <a:t> </a:t>
            </a:r>
            <a:r>
              <a:rPr spc="-20" dirty="0"/>
              <a:t>акты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1781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68270" y="613410"/>
            <a:ext cx="8685530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500" dirty="0"/>
              <a:t>В</a:t>
            </a:r>
            <a:r>
              <a:rPr sz="2500" spc="-95" dirty="0"/>
              <a:t> </a:t>
            </a:r>
            <a:r>
              <a:rPr sz="2500" spc="190" dirty="0"/>
              <a:t>своей</a:t>
            </a:r>
            <a:r>
              <a:rPr sz="2500" spc="-85" dirty="0"/>
              <a:t> </a:t>
            </a:r>
            <a:r>
              <a:rPr sz="2500" spc="65" dirty="0"/>
              <a:t>деятельности</a:t>
            </a:r>
            <a:r>
              <a:rPr sz="2500" spc="-75" dirty="0"/>
              <a:t> </a:t>
            </a:r>
            <a:r>
              <a:rPr sz="2500" spc="135" dirty="0"/>
              <a:t>органы</a:t>
            </a:r>
            <a:r>
              <a:rPr sz="2500" spc="-70" dirty="0"/>
              <a:t> </a:t>
            </a:r>
            <a:r>
              <a:rPr sz="2500" spc="145" dirty="0"/>
              <a:t>опеки</a:t>
            </a:r>
            <a:r>
              <a:rPr sz="2500" spc="-80" dirty="0"/>
              <a:t> </a:t>
            </a:r>
            <a:r>
              <a:rPr sz="2500" spc="110" dirty="0"/>
              <a:t>и</a:t>
            </a:r>
            <a:r>
              <a:rPr sz="2500" spc="-105" dirty="0"/>
              <a:t> </a:t>
            </a:r>
            <a:r>
              <a:rPr sz="2500" spc="55" dirty="0"/>
              <a:t>попечительства, </a:t>
            </a:r>
            <a:r>
              <a:rPr sz="2500" spc="380" dirty="0"/>
              <a:t>а</a:t>
            </a:r>
            <a:r>
              <a:rPr sz="2500" spc="-85" dirty="0"/>
              <a:t> </a:t>
            </a:r>
            <a:r>
              <a:rPr sz="2500" spc="114" dirty="0"/>
              <a:t>также</a:t>
            </a:r>
            <a:r>
              <a:rPr sz="2500" spc="-70" dirty="0"/>
              <a:t> </a:t>
            </a:r>
            <a:r>
              <a:rPr sz="2500" spc="105" dirty="0"/>
              <a:t>опекуны</a:t>
            </a:r>
            <a:r>
              <a:rPr sz="2500" spc="-55" dirty="0"/>
              <a:t> </a:t>
            </a:r>
            <a:r>
              <a:rPr sz="2500" spc="110" dirty="0"/>
              <a:t>и</a:t>
            </a:r>
            <a:r>
              <a:rPr sz="2500" spc="-90" dirty="0"/>
              <a:t> </a:t>
            </a:r>
            <a:r>
              <a:rPr sz="2500" spc="75" dirty="0"/>
              <a:t>попечители</a:t>
            </a:r>
            <a:r>
              <a:rPr sz="2500" spc="-25" dirty="0"/>
              <a:t> </a:t>
            </a:r>
            <a:r>
              <a:rPr sz="2500" spc="55" dirty="0"/>
              <a:t>руководствуются:</a:t>
            </a:r>
            <a:endParaRPr sz="2500"/>
          </a:p>
        </p:txBody>
      </p:sp>
      <p:sp>
        <p:nvSpPr>
          <p:cNvPr id="4" name="object 4"/>
          <p:cNvSpPr txBox="1"/>
          <p:nvPr/>
        </p:nvSpPr>
        <p:spPr>
          <a:xfrm>
            <a:off x="2668270" y="1341422"/>
            <a:ext cx="8494395" cy="469900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2000" spc="175" dirty="0">
                <a:latin typeface="Tahoma"/>
                <a:cs typeface="Tahoma"/>
              </a:rPr>
              <a:t>Гражданским</a:t>
            </a:r>
            <a:r>
              <a:rPr sz="2000" spc="-60" dirty="0">
                <a:latin typeface="Tahoma"/>
                <a:cs typeface="Tahoma"/>
              </a:rPr>
              <a:t> </a:t>
            </a:r>
            <a:r>
              <a:rPr sz="2000" spc="200" dirty="0">
                <a:latin typeface="Tahoma"/>
                <a:cs typeface="Tahoma"/>
              </a:rPr>
              <a:t>кодексом</a:t>
            </a:r>
            <a:r>
              <a:rPr sz="2000" spc="-45" dirty="0">
                <a:latin typeface="Tahoma"/>
                <a:cs typeface="Tahoma"/>
              </a:rPr>
              <a:t> </a:t>
            </a:r>
            <a:r>
              <a:rPr sz="2000" spc="120" dirty="0">
                <a:latin typeface="Tahoma"/>
                <a:cs typeface="Tahoma"/>
              </a:rPr>
              <a:t>Республики</a:t>
            </a:r>
            <a:r>
              <a:rPr sz="2000" spc="-45" dirty="0">
                <a:latin typeface="Tahoma"/>
                <a:cs typeface="Tahoma"/>
              </a:rPr>
              <a:t> </a:t>
            </a:r>
            <a:r>
              <a:rPr sz="2000" spc="95" dirty="0">
                <a:latin typeface="Tahoma"/>
                <a:cs typeface="Tahoma"/>
              </a:rPr>
              <a:t>Беларусь;</a:t>
            </a:r>
            <a:endParaRPr sz="20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000" spc="175" dirty="0">
                <a:latin typeface="Tahoma"/>
                <a:cs typeface="Tahoma"/>
              </a:rPr>
              <a:t>Гражданским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spc="175" dirty="0">
                <a:latin typeface="Tahoma"/>
                <a:cs typeface="Tahoma"/>
              </a:rPr>
              <a:t>процессуальным</a:t>
            </a:r>
            <a:r>
              <a:rPr sz="2000" spc="-70" dirty="0">
                <a:latin typeface="Tahoma"/>
                <a:cs typeface="Tahoma"/>
              </a:rPr>
              <a:t> </a:t>
            </a:r>
            <a:r>
              <a:rPr sz="2000" spc="204" dirty="0">
                <a:latin typeface="Tahoma"/>
                <a:cs typeface="Tahoma"/>
              </a:rPr>
              <a:t>кодексом</a:t>
            </a:r>
            <a:r>
              <a:rPr sz="2000" spc="-70" dirty="0">
                <a:latin typeface="Tahoma"/>
                <a:cs typeface="Tahoma"/>
              </a:rPr>
              <a:t> </a:t>
            </a:r>
            <a:r>
              <a:rPr sz="2000" spc="120" dirty="0">
                <a:latin typeface="Tahoma"/>
                <a:cs typeface="Tahoma"/>
              </a:rPr>
              <a:t>Республики</a:t>
            </a:r>
            <a:r>
              <a:rPr sz="2000" spc="-75" dirty="0">
                <a:latin typeface="Tahoma"/>
                <a:cs typeface="Tahoma"/>
              </a:rPr>
              <a:t> </a:t>
            </a:r>
            <a:r>
              <a:rPr sz="2000" spc="95" dirty="0">
                <a:latin typeface="Tahoma"/>
                <a:cs typeface="Tahoma"/>
              </a:rPr>
              <a:t>Беларусь;</a:t>
            </a:r>
            <a:endParaRPr sz="2000" dirty="0">
              <a:latin typeface="Tahoma"/>
              <a:cs typeface="Tahoma"/>
            </a:endParaRPr>
          </a:p>
          <a:p>
            <a:pPr marL="12700" marR="1952625">
              <a:lnSpc>
                <a:spcPct val="141500"/>
              </a:lnSpc>
              <a:spcBef>
                <a:spcPts val="15"/>
              </a:spcBef>
            </a:pPr>
            <a:r>
              <a:rPr sz="2000" spc="195" dirty="0">
                <a:latin typeface="Tahoma"/>
                <a:cs typeface="Tahoma"/>
              </a:rPr>
              <a:t>Кодексом</a:t>
            </a:r>
            <a:r>
              <a:rPr sz="2000" spc="-75" dirty="0">
                <a:latin typeface="Tahoma"/>
                <a:cs typeface="Tahoma"/>
              </a:rPr>
              <a:t> </a:t>
            </a:r>
            <a:r>
              <a:rPr sz="2000" spc="120" dirty="0">
                <a:latin typeface="Tahoma"/>
                <a:cs typeface="Tahoma"/>
              </a:rPr>
              <a:t>Республики</a:t>
            </a:r>
            <a:r>
              <a:rPr sz="2000" spc="-70" dirty="0">
                <a:latin typeface="Tahoma"/>
                <a:cs typeface="Tahoma"/>
              </a:rPr>
              <a:t> </a:t>
            </a:r>
            <a:r>
              <a:rPr sz="2000" spc="140" dirty="0">
                <a:latin typeface="Tahoma"/>
                <a:cs typeface="Tahoma"/>
              </a:rPr>
              <a:t>Беларусь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spc="215" dirty="0">
                <a:latin typeface="Tahoma"/>
                <a:cs typeface="Tahoma"/>
              </a:rPr>
              <a:t>о</a:t>
            </a:r>
            <a:r>
              <a:rPr sz="2000" spc="-65" dirty="0">
                <a:latin typeface="Tahoma"/>
                <a:cs typeface="Tahoma"/>
              </a:rPr>
              <a:t> </a:t>
            </a:r>
            <a:r>
              <a:rPr sz="2000" spc="210" dirty="0">
                <a:latin typeface="Tahoma"/>
                <a:cs typeface="Tahoma"/>
              </a:rPr>
              <a:t>браке</a:t>
            </a:r>
            <a:r>
              <a:rPr sz="2000" spc="-85" dirty="0">
                <a:latin typeface="Tahoma"/>
                <a:cs typeface="Tahoma"/>
              </a:rPr>
              <a:t> </a:t>
            </a:r>
            <a:r>
              <a:rPr sz="2000" spc="100" dirty="0">
                <a:latin typeface="Tahoma"/>
                <a:cs typeface="Tahoma"/>
              </a:rPr>
              <a:t>и</a:t>
            </a:r>
            <a:r>
              <a:rPr sz="2000" spc="-60" dirty="0">
                <a:latin typeface="Tahoma"/>
                <a:cs typeface="Tahoma"/>
              </a:rPr>
              <a:t> </a:t>
            </a:r>
            <a:r>
              <a:rPr sz="2000" spc="170" dirty="0">
                <a:latin typeface="Tahoma"/>
                <a:cs typeface="Tahoma"/>
              </a:rPr>
              <a:t>семье; </a:t>
            </a:r>
            <a:r>
              <a:rPr sz="2000" spc="140" dirty="0">
                <a:latin typeface="Tahoma"/>
                <a:cs typeface="Tahoma"/>
              </a:rPr>
              <a:t>Жилищным</a:t>
            </a:r>
            <a:r>
              <a:rPr sz="2000" spc="-50" dirty="0">
                <a:latin typeface="Tahoma"/>
                <a:cs typeface="Tahoma"/>
              </a:rPr>
              <a:t> </a:t>
            </a:r>
            <a:r>
              <a:rPr sz="2000" spc="200" dirty="0">
                <a:latin typeface="Tahoma"/>
                <a:cs typeface="Tahoma"/>
              </a:rPr>
              <a:t>кодексом</a:t>
            </a:r>
            <a:r>
              <a:rPr sz="2000" spc="-50" dirty="0">
                <a:latin typeface="Tahoma"/>
                <a:cs typeface="Tahoma"/>
              </a:rPr>
              <a:t> </a:t>
            </a:r>
            <a:r>
              <a:rPr sz="2000" spc="120" dirty="0">
                <a:latin typeface="Tahoma"/>
                <a:cs typeface="Tahoma"/>
              </a:rPr>
              <a:t>Республики</a:t>
            </a:r>
            <a:r>
              <a:rPr sz="2000" spc="-50" dirty="0">
                <a:latin typeface="Tahoma"/>
                <a:cs typeface="Tahoma"/>
              </a:rPr>
              <a:t> </a:t>
            </a:r>
            <a:r>
              <a:rPr sz="2000" spc="95" dirty="0">
                <a:latin typeface="Tahoma"/>
                <a:cs typeface="Tahoma"/>
              </a:rPr>
              <a:t>Беларусь;</a:t>
            </a:r>
            <a:endParaRPr sz="20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000" spc="90" dirty="0">
                <a:latin typeface="Tahoma"/>
                <a:cs typeface="Tahoma"/>
              </a:rPr>
              <a:t>Уголовным</a:t>
            </a:r>
            <a:r>
              <a:rPr sz="2000" spc="-75" dirty="0">
                <a:latin typeface="Tahoma"/>
                <a:cs typeface="Tahoma"/>
              </a:rPr>
              <a:t> </a:t>
            </a:r>
            <a:r>
              <a:rPr sz="2000" spc="204" dirty="0">
                <a:latin typeface="Tahoma"/>
                <a:cs typeface="Tahoma"/>
              </a:rPr>
              <a:t>кодексом</a:t>
            </a:r>
            <a:r>
              <a:rPr sz="2000" spc="-70" dirty="0">
                <a:latin typeface="Tahoma"/>
                <a:cs typeface="Tahoma"/>
              </a:rPr>
              <a:t> </a:t>
            </a:r>
            <a:r>
              <a:rPr sz="2000" spc="120" dirty="0">
                <a:latin typeface="Tahoma"/>
                <a:cs typeface="Tahoma"/>
              </a:rPr>
              <a:t>Республики</a:t>
            </a:r>
            <a:r>
              <a:rPr sz="2000" spc="-70" dirty="0">
                <a:latin typeface="Tahoma"/>
                <a:cs typeface="Tahoma"/>
              </a:rPr>
              <a:t> </a:t>
            </a:r>
            <a:r>
              <a:rPr sz="2000" spc="95" dirty="0">
                <a:latin typeface="Tahoma"/>
                <a:cs typeface="Tahoma"/>
              </a:rPr>
              <a:t>Беларусь;</a:t>
            </a:r>
            <a:endParaRPr sz="20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2000" spc="100" dirty="0">
                <a:latin typeface="Tahoma"/>
                <a:cs typeface="Tahoma"/>
              </a:rPr>
              <a:t>Налоговым</a:t>
            </a:r>
            <a:r>
              <a:rPr sz="2000" spc="-55" dirty="0">
                <a:latin typeface="Tahoma"/>
                <a:cs typeface="Tahoma"/>
              </a:rPr>
              <a:t> </a:t>
            </a:r>
            <a:r>
              <a:rPr sz="2000" spc="200" dirty="0">
                <a:latin typeface="Tahoma"/>
                <a:cs typeface="Tahoma"/>
              </a:rPr>
              <a:t>кодексом</a:t>
            </a:r>
            <a:r>
              <a:rPr sz="2000" spc="-50" dirty="0">
                <a:latin typeface="Tahoma"/>
                <a:cs typeface="Tahoma"/>
              </a:rPr>
              <a:t> </a:t>
            </a:r>
            <a:r>
              <a:rPr sz="2000" spc="120" dirty="0">
                <a:latin typeface="Tahoma"/>
                <a:cs typeface="Tahoma"/>
              </a:rPr>
              <a:t>Республики</a:t>
            </a:r>
            <a:r>
              <a:rPr sz="2000" spc="-50" dirty="0">
                <a:latin typeface="Tahoma"/>
                <a:cs typeface="Tahoma"/>
              </a:rPr>
              <a:t> </a:t>
            </a:r>
            <a:r>
              <a:rPr sz="2000" spc="95" dirty="0">
                <a:latin typeface="Tahoma"/>
                <a:cs typeface="Tahoma"/>
              </a:rPr>
              <a:t>Беларусь;</a:t>
            </a:r>
            <a:endParaRPr sz="2000" dirty="0">
              <a:latin typeface="Tahoma"/>
              <a:cs typeface="Tahoma"/>
            </a:endParaRPr>
          </a:p>
          <a:p>
            <a:pPr marL="12700" marR="73025">
              <a:lnSpc>
                <a:spcPct val="100000"/>
              </a:lnSpc>
              <a:spcBef>
                <a:spcPts val="994"/>
              </a:spcBef>
            </a:pPr>
            <a:r>
              <a:rPr sz="2000" spc="155" dirty="0">
                <a:latin typeface="Tahoma"/>
                <a:cs typeface="Tahoma"/>
              </a:rPr>
              <a:t>Положением</a:t>
            </a:r>
            <a:r>
              <a:rPr sz="2000" spc="-75" dirty="0">
                <a:latin typeface="Tahoma"/>
                <a:cs typeface="Tahoma"/>
              </a:rPr>
              <a:t> </a:t>
            </a:r>
            <a:r>
              <a:rPr sz="2000" spc="225" dirty="0">
                <a:latin typeface="Tahoma"/>
                <a:cs typeface="Tahoma"/>
              </a:rPr>
              <a:t>об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spc="145" dirty="0">
                <a:latin typeface="Tahoma"/>
                <a:cs typeface="Tahoma"/>
              </a:rPr>
              <a:t>органах</a:t>
            </a:r>
            <a:r>
              <a:rPr sz="2000" spc="-55" dirty="0">
                <a:latin typeface="Tahoma"/>
                <a:cs typeface="Tahoma"/>
              </a:rPr>
              <a:t> </a:t>
            </a:r>
            <a:r>
              <a:rPr sz="2000" spc="120" dirty="0">
                <a:latin typeface="Tahoma"/>
                <a:cs typeface="Tahoma"/>
              </a:rPr>
              <a:t>опеки</a:t>
            </a:r>
            <a:r>
              <a:rPr sz="2000" spc="-75" dirty="0">
                <a:latin typeface="Tahoma"/>
                <a:cs typeface="Tahoma"/>
              </a:rPr>
              <a:t> </a:t>
            </a:r>
            <a:r>
              <a:rPr sz="2000" spc="100" dirty="0">
                <a:latin typeface="Tahoma"/>
                <a:cs typeface="Tahoma"/>
              </a:rPr>
              <a:t>и</a:t>
            </a:r>
            <a:r>
              <a:rPr sz="2000" spc="-65" dirty="0">
                <a:latin typeface="Tahoma"/>
                <a:cs typeface="Tahoma"/>
              </a:rPr>
              <a:t> </a:t>
            </a:r>
            <a:r>
              <a:rPr sz="2000" spc="55" dirty="0">
                <a:latin typeface="Tahoma"/>
                <a:cs typeface="Tahoma"/>
              </a:rPr>
              <a:t>попечительства,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90" dirty="0">
                <a:latin typeface="Tahoma"/>
                <a:cs typeface="Tahoma"/>
              </a:rPr>
              <a:t>утвержденным </a:t>
            </a:r>
            <a:r>
              <a:rPr sz="2000" spc="150" dirty="0">
                <a:latin typeface="Tahoma"/>
                <a:cs typeface="Tahoma"/>
              </a:rPr>
              <a:t>постановлением</a:t>
            </a:r>
            <a:r>
              <a:rPr sz="2000" spc="-55" dirty="0">
                <a:latin typeface="Tahoma"/>
                <a:cs typeface="Tahoma"/>
              </a:rPr>
              <a:t> </a:t>
            </a:r>
            <a:r>
              <a:rPr sz="2000" spc="140" dirty="0">
                <a:latin typeface="Tahoma"/>
                <a:cs typeface="Tahoma"/>
              </a:rPr>
              <a:t>Совета</a:t>
            </a:r>
            <a:r>
              <a:rPr sz="2000" spc="-70" dirty="0">
                <a:latin typeface="Tahoma"/>
                <a:cs typeface="Tahoma"/>
              </a:rPr>
              <a:t> </a:t>
            </a:r>
            <a:r>
              <a:rPr sz="2000" spc="120" dirty="0">
                <a:latin typeface="Tahoma"/>
                <a:cs typeface="Tahoma"/>
              </a:rPr>
              <a:t>Министров</a:t>
            </a:r>
            <a:r>
              <a:rPr sz="2000" spc="-50" dirty="0">
                <a:latin typeface="Tahoma"/>
                <a:cs typeface="Tahoma"/>
              </a:rPr>
              <a:t> </a:t>
            </a:r>
            <a:r>
              <a:rPr sz="2000" spc="114" dirty="0">
                <a:latin typeface="Tahoma"/>
                <a:cs typeface="Tahoma"/>
              </a:rPr>
              <a:t>Республики</a:t>
            </a:r>
            <a:r>
              <a:rPr sz="2000" spc="-55" dirty="0">
                <a:latin typeface="Tahoma"/>
                <a:cs typeface="Tahoma"/>
              </a:rPr>
              <a:t> </a:t>
            </a:r>
            <a:r>
              <a:rPr sz="2000" spc="140" dirty="0" err="1">
                <a:latin typeface="Tahoma"/>
                <a:cs typeface="Tahoma"/>
              </a:rPr>
              <a:t>Беларусь</a:t>
            </a:r>
            <a:r>
              <a:rPr sz="2000" spc="-80" dirty="0">
                <a:latin typeface="Tahoma"/>
                <a:cs typeface="Tahoma"/>
              </a:rPr>
              <a:t> </a:t>
            </a:r>
            <a:br>
              <a:rPr lang="ru-RU" sz="2000" spc="-80" dirty="0">
                <a:latin typeface="Tahoma"/>
                <a:cs typeface="Tahoma"/>
              </a:rPr>
            </a:br>
            <a:r>
              <a:rPr sz="2000" spc="-25" dirty="0" err="1">
                <a:latin typeface="Tahoma"/>
                <a:cs typeface="Tahoma"/>
              </a:rPr>
              <a:t>от</a:t>
            </a:r>
            <a:r>
              <a:rPr sz="2000" spc="-2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28.10.1999</a:t>
            </a:r>
            <a:r>
              <a:rPr sz="2000" spc="-60" dirty="0">
                <a:latin typeface="Tahoma"/>
                <a:cs typeface="Tahoma"/>
              </a:rPr>
              <a:t> </a:t>
            </a:r>
            <a:r>
              <a:rPr sz="2000" spc="-100" dirty="0">
                <a:latin typeface="Tahoma"/>
                <a:cs typeface="Tahoma"/>
              </a:rPr>
              <a:t>№</a:t>
            </a:r>
            <a:r>
              <a:rPr sz="2000" spc="-60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1676;</a:t>
            </a:r>
            <a:endParaRPr sz="2000" dirty="0">
              <a:latin typeface="Tahoma"/>
              <a:cs typeface="Tahoma"/>
            </a:endParaRPr>
          </a:p>
          <a:p>
            <a:pPr marL="12700" marR="222250">
              <a:lnSpc>
                <a:spcPct val="100000"/>
              </a:lnSpc>
              <a:spcBef>
                <a:spcPts val="1000"/>
              </a:spcBef>
            </a:pPr>
            <a:r>
              <a:rPr sz="2000" spc="155" dirty="0">
                <a:latin typeface="Tahoma"/>
                <a:cs typeface="Tahoma"/>
              </a:rPr>
              <a:t>Положением</a:t>
            </a:r>
            <a:r>
              <a:rPr sz="2000" spc="-65" dirty="0">
                <a:latin typeface="Tahoma"/>
                <a:cs typeface="Tahoma"/>
              </a:rPr>
              <a:t> </a:t>
            </a:r>
            <a:r>
              <a:rPr sz="2000" spc="215" dirty="0">
                <a:latin typeface="Tahoma"/>
                <a:cs typeface="Tahoma"/>
              </a:rPr>
              <a:t>о</a:t>
            </a:r>
            <a:r>
              <a:rPr sz="2000" spc="-55" dirty="0">
                <a:latin typeface="Tahoma"/>
                <a:cs typeface="Tahoma"/>
              </a:rPr>
              <a:t> </a:t>
            </a:r>
            <a:r>
              <a:rPr sz="2000" spc="105" dirty="0">
                <a:latin typeface="Tahoma"/>
                <a:cs typeface="Tahoma"/>
              </a:rPr>
              <a:t>порядке</a:t>
            </a:r>
            <a:r>
              <a:rPr sz="2000" spc="-75" dirty="0">
                <a:latin typeface="Tahoma"/>
                <a:cs typeface="Tahoma"/>
              </a:rPr>
              <a:t> </a:t>
            </a:r>
            <a:r>
              <a:rPr sz="2000" spc="80" dirty="0">
                <a:latin typeface="Tahoma"/>
                <a:cs typeface="Tahoma"/>
              </a:rPr>
              <a:t>управления</a:t>
            </a:r>
            <a:r>
              <a:rPr sz="2000" spc="-65" dirty="0">
                <a:latin typeface="Tahoma"/>
                <a:cs typeface="Tahoma"/>
              </a:rPr>
              <a:t> </a:t>
            </a:r>
            <a:r>
              <a:rPr sz="2000" spc="210" dirty="0">
                <a:latin typeface="Tahoma"/>
                <a:cs typeface="Tahoma"/>
              </a:rPr>
              <a:t>имуществом</a:t>
            </a:r>
            <a:r>
              <a:rPr sz="2000" spc="-45" dirty="0">
                <a:latin typeface="Tahoma"/>
                <a:cs typeface="Tahoma"/>
              </a:rPr>
              <a:t> </a:t>
            </a:r>
            <a:r>
              <a:rPr sz="2000" spc="50" dirty="0">
                <a:latin typeface="Tahoma"/>
                <a:cs typeface="Tahoma"/>
              </a:rPr>
              <a:t>подопечных, </a:t>
            </a:r>
            <a:r>
              <a:rPr sz="2000" spc="100" dirty="0">
                <a:latin typeface="Tahoma"/>
                <a:cs typeface="Tahoma"/>
              </a:rPr>
              <a:t>утвержденным</a:t>
            </a:r>
            <a:r>
              <a:rPr sz="2000" spc="-70" dirty="0">
                <a:latin typeface="Tahoma"/>
                <a:cs typeface="Tahoma"/>
              </a:rPr>
              <a:t> </a:t>
            </a:r>
            <a:r>
              <a:rPr sz="2000" spc="150" dirty="0">
                <a:latin typeface="Tahoma"/>
                <a:cs typeface="Tahoma"/>
              </a:rPr>
              <a:t>постановлением</a:t>
            </a:r>
            <a:r>
              <a:rPr sz="2000" spc="-65" dirty="0">
                <a:latin typeface="Tahoma"/>
                <a:cs typeface="Tahoma"/>
              </a:rPr>
              <a:t> </a:t>
            </a:r>
            <a:r>
              <a:rPr sz="2000" spc="140" dirty="0">
                <a:latin typeface="Tahoma"/>
                <a:cs typeface="Tahoma"/>
              </a:rPr>
              <a:t>Совета</a:t>
            </a:r>
            <a:r>
              <a:rPr sz="2000" spc="-70" dirty="0">
                <a:latin typeface="Tahoma"/>
                <a:cs typeface="Tahoma"/>
              </a:rPr>
              <a:t> </a:t>
            </a:r>
            <a:r>
              <a:rPr sz="2000" spc="120" dirty="0">
                <a:latin typeface="Tahoma"/>
                <a:cs typeface="Tahoma"/>
              </a:rPr>
              <a:t>Министров</a:t>
            </a:r>
            <a:r>
              <a:rPr sz="2000" spc="-40" dirty="0">
                <a:latin typeface="Tahoma"/>
                <a:cs typeface="Tahoma"/>
              </a:rPr>
              <a:t> </a:t>
            </a:r>
            <a:r>
              <a:rPr sz="2000" spc="110" dirty="0">
                <a:latin typeface="Tahoma"/>
                <a:cs typeface="Tahoma"/>
              </a:rPr>
              <a:t>Республики </a:t>
            </a:r>
            <a:r>
              <a:rPr sz="2000" spc="140" dirty="0">
                <a:latin typeface="Tahoma"/>
                <a:cs typeface="Tahoma"/>
              </a:rPr>
              <a:t>Беларусь</a:t>
            </a:r>
            <a:r>
              <a:rPr sz="2000" spc="-7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от</a:t>
            </a:r>
            <a:r>
              <a:rPr sz="2000" spc="-5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28.10.1999</a:t>
            </a:r>
            <a:r>
              <a:rPr sz="2000" spc="-55" dirty="0">
                <a:latin typeface="Tahoma"/>
                <a:cs typeface="Tahoma"/>
              </a:rPr>
              <a:t> </a:t>
            </a:r>
            <a:r>
              <a:rPr sz="2000" spc="-100" dirty="0">
                <a:latin typeface="Tahoma"/>
                <a:cs typeface="Tahoma"/>
              </a:rPr>
              <a:t>№</a:t>
            </a:r>
            <a:r>
              <a:rPr sz="2000" spc="-55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1677.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5413"/>
            <a:ext cx="28886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КОНТАКТЫ</a:t>
            </a:r>
            <a:endParaRPr sz="4400" dirty="0"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1781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19400" y="507872"/>
            <a:ext cx="803973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8670" marR="5080" indent="-776605" algn="ctr">
              <a:lnSpc>
                <a:spcPct val="100000"/>
              </a:lnSpc>
              <a:spcBef>
                <a:spcPts val="100"/>
              </a:spcBef>
            </a:pPr>
            <a:r>
              <a:rPr lang="ru-RU" sz="2400" spc="145" dirty="0"/>
              <a:t>      Отделение первичного приема, анализа, информирования и прогнозирования</a:t>
            </a:r>
            <a:endParaRPr sz="2400" dirty="0"/>
          </a:p>
        </p:txBody>
      </p:sp>
      <p:sp>
        <p:nvSpPr>
          <p:cNvPr id="4" name="object 4"/>
          <p:cNvSpPr txBox="1"/>
          <p:nvPr/>
        </p:nvSpPr>
        <p:spPr>
          <a:xfrm>
            <a:off x="3124200" y="1371600"/>
            <a:ext cx="7734935" cy="5176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ts val="2050"/>
              </a:lnSpc>
              <a:spcBef>
                <a:spcPts val="100"/>
              </a:spcBef>
            </a:pPr>
            <a:r>
              <a:rPr sz="1800" spc="105" dirty="0" err="1">
                <a:solidFill>
                  <a:srgbClr val="595959"/>
                </a:solidFill>
                <a:latin typeface="Tahoma"/>
                <a:cs typeface="Tahoma"/>
              </a:rPr>
              <a:t>Отделение</a:t>
            </a:r>
            <a:r>
              <a:rPr sz="1800" spc="-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lang="ru-RU" sz="1800" spc="55" dirty="0">
                <a:solidFill>
                  <a:srgbClr val="595959"/>
                </a:solidFill>
                <a:latin typeface="Tahoma"/>
                <a:cs typeface="Tahoma"/>
              </a:rPr>
              <a:t>функционирует</a:t>
            </a:r>
            <a:r>
              <a:rPr sz="18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60" dirty="0">
                <a:solidFill>
                  <a:srgbClr val="595959"/>
                </a:solidFill>
                <a:latin typeface="Tahoma"/>
                <a:cs typeface="Tahoma"/>
              </a:rPr>
              <a:t>на</a:t>
            </a:r>
            <a:r>
              <a:rPr sz="1800" spc="-4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50" dirty="0">
                <a:solidFill>
                  <a:srgbClr val="595959"/>
                </a:solidFill>
                <a:latin typeface="Tahoma"/>
                <a:cs typeface="Tahoma"/>
              </a:rPr>
              <a:t>базе</a:t>
            </a:r>
            <a:r>
              <a:rPr sz="1800" spc="-3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05" dirty="0" err="1">
                <a:solidFill>
                  <a:srgbClr val="595959"/>
                </a:solidFill>
                <a:latin typeface="Tahoma"/>
                <a:cs typeface="Tahoma"/>
              </a:rPr>
              <a:t>государственного</a:t>
            </a:r>
            <a:r>
              <a:rPr sz="1800" spc="-5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55" dirty="0" err="1">
                <a:solidFill>
                  <a:srgbClr val="595959"/>
                </a:solidFill>
                <a:latin typeface="Tahoma"/>
                <a:cs typeface="Tahoma"/>
              </a:rPr>
              <a:t>учреждения</a:t>
            </a:r>
            <a:r>
              <a:rPr lang="ru-RU" sz="1800" spc="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45" dirty="0">
                <a:solidFill>
                  <a:srgbClr val="595959"/>
                </a:solidFill>
                <a:latin typeface="Tahoma"/>
                <a:cs typeface="Tahoma"/>
              </a:rPr>
              <a:t>«</a:t>
            </a:r>
            <a:r>
              <a:rPr lang="ru-RU" sz="1800" spc="45" dirty="0" err="1">
                <a:solidFill>
                  <a:srgbClr val="595959"/>
                </a:solidFill>
                <a:latin typeface="Tahoma"/>
                <a:cs typeface="Tahoma"/>
              </a:rPr>
              <a:t>Солигорский</a:t>
            </a:r>
            <a:r>
              <a:rPr lang="ru-RU" sz="1800" spc="45" dirty="0">
                <a:solidFill>
                  <a:srgbClr val="595959"/>
                </a:solidFill>
                <a:latin typeface="Tahoma"/>
                <a:cs typeface="Tahoma"/>
              </a:rPr>
              <a:t> районный </a:t>
            </a:r>
            <a:r>
              <a:rPr lang="ru-RU" spc="45" dirty="0">
                <a:solidFill>
                  <a:srgbClr val="595959"/>
                </a:solidFill>
                <a:latin typeface="Tahoma"/>
                <a:cs typeface="Tahoma"/>
              </a:rPr>
              <a:t>т</a:t>
            </a:r>
            <a:r>
              <a:rPr sz="1800" spc="45" dirty="0" err="1">
                <a:solidFill>
                  <a:srgbClr val="595959"/>
                </a:solidFill>
                <a:latin typeface="Tahoma"/>
                <a:cs typeface="Tahoma"/>
              </a:rPr>
              <a:t>ерриториальный</a:t>
            </a:r>
            <a:r>
              <a:rPr sz="1800" spc="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95" dirty="0">
                <a:solidFill>
                  <a:srgbClr val="595959"/>
                </a:solidFill>
                <a:latin typeface="Tahoma"/>
                <a:cs typeface="Tahoma"/>
              </a:rPr>
              <a:t>центр</a:t>
            </a:r>
            <a:r>
              <a:rPr sz="1800" spc="-2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14" dirty="0">
                <a:solidFill>
                  <a:srgbClr val="595959"/>
                </a:solidFill>
                <a:latin typeface="Tahoma"/>
                <a:cs typeface="Tahoma"/>
              </a:rPr>
              <a:t>социального</a:t>
            </a:r>
            <a:r>
              <a:rPr sz="1800" spc="-4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85" dirty="0" err="1">
                <a:solidFill>
                  <a:srgbClr val="595959"/>
                </a:solidFill>
                <a:latin typeface="Tahoma"/>
                <a:cs typeface="Tahoma"/>
              </a:rPr>
              <a:t>обслуживания</a:t>
            </a:r>
            <a:r>
              <a:rPr sz="1800" spc="-2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800" spc="110" dirty="0" err="1">
                <a:solidFill>
                  <a:srgbClr val="595959"/>
                </a:solidFill>
                <a:latin typeface="Tahoma"/>
                <a:cs typeface="Tahoma"/>
              </a:rPr>
              <a:t>населения</a:t>
            </a:r>
            <a:r>
              <a:rPr sz="1800" spc="35" dirty="0">
                <a:solidFill>
                  <a:srgbClr val="595959"/>
                </a:solidFill>
                <a:latin typeface="Tahoma"/>
                <a:cs typeface="Tahoma"/>
              </a:rPr>
              <a:t>»</a:t>
            </a:r>
            <a:endParaRPr sz="18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60"/>
              </a:spcBef>
            </a:pPr>
            <a:endParaRPr sz="1800" dirty="0">
              <a:latin typeface="Tahoma"/>
              <a:cs typeface="Tahoma"/>
            </a:endParaRPr>
          </a:p>
          <a:p>
            <a:pPr marL="1468120" marR="1459865" algn="ctr">
              <a:lnSpc>
                <a:spcPct val="133700"/>
              </a:lnSpc>
            </a:pPr>
            <a:r>
              <a:rPr sz="1900" b="1" spc="-120" dirty="0">
                <a:latin typeface="Verdana"/>
                <a:cs typeface="Verdana"/>
              </a:rPr>
              <a:t>Отделение</a:t>
            </a:r>
            <a:r>
              <a:rPr sz="1900" b="1" spc="-105" dirty="0">
                <a:latin typeface="Verdana"/>
                <a:cs typeface="Verdana"/>
              </a:rPr>
              <a:t> </a:t>
            </a:r>
            <a:r>
              <a:rPr sz="1900" b="1" spc="-150" dirty="0">
                <a:latin typeface="Verdana"/>
                <a:cs typeface="Verdana"/>
              </a:rPr>
              <a:t>расположено</a:t>
            </a:r>
            <a:r>
              <a:rPr sz="1900" b="1" spc="-85" dirty="0">
                <a:latin typeface="Verdana"/>
                <a:cs typeface="Verdana"/>
              </a:rPr>
              <a:t> </a:t>
            </a:r>
            <a:r>
              <a:rPr sz="1900" b="1" spc="-170" dirty="0">
                <a:latin typeface="Verdana"/>
                <a:cs typeface="Verdana"/>
              </a:rPr>
              <a:t>по</a:t>
            </a:r>
            <a:r>
              <a:rPr sz="1900" b="1" spc="-105" dirty="0">
                <a:latin typeface="Verdana"/>
                <a:cs typeface="Verdana"/>
              </a:rPr>
              <a:t> </a:t>
            </a:r>
            <a:r>
              <a:rPr sz="1900" b="1" spc="-55" dirty="0">
                <a:latin typeface="Verdana"/>
                <a:cs typeface="Verdana"/>
              </a:rPr>
              <a:t>адресу: </a:t>
            </a:r>
            <a:r>
              <a:rPr sz="1900" spc="60" dirty="0">
                <a:solidFill>
                  <a:srgbClr val="006FBF"/>
                </a:solidFill>
                <a:latin typeface="Tahoma"/>
                <a:cs typeface="Tahoma"/>
              </a:rPr>
              <a:t>г.</a:t>
            </a:r>
            <a:r>
              <a:rPr lang="ru-RU" sz="1900" spc="60" dirty="0">
                <a:solidFill>
                  <a:srgbClr val="006FBF"/>
                </a:solidFill>
                <a:latin typeface="Tahoma"/>
                <a:cs typeface="Tahoma"/>
              </a:rPr>
              <a:t>Солигорск, ул. Козлова, д.8, </a:t>
            </a:r>
            <a:br>
              <a:rPr lang="ru-RU" sz="1900" spc="60" dirty="0">
                <a:solidFill>
                  <a:srgbClr val="006FBF"/>
                </a:solidFill>
                <a:latin typeface="Tahoma"/>
                <a:cs typeface="Tahoma"/>
              </a:rPr>
            </a:br>
            <a:r>
              <a:rPr lang="ru-RU" sz="1900" spc="60" dirty="0" err="1">
                <a:solidFill>
                  <a:srgbClr val="006FBF"/>
                </a:solidFill>
                <a:latin typeface="Tahoma"/>
                <a:cs typeface="Tahoma"/>
              </a:rPr>
              <a:t>каб</a:t>
            </a:r>
            <a:r>
              <a:rPr lang="ru-RU" sz="1900" spc="60" dirty="0">
                <a:solidFill>
                  <a:srgbClr val="006FBF"/>
                </a:solidFill>
                <a:latin typeface="Tahoma"/>
                <a:cs typeface="Tahoma"/>
              </a:rPr>
              <a:t>. №15, (ул. Молодежная, д. 9, </a:t>
            </a:r>
            <a:r>
              <a:rPr lang="ru-RU" sz="1900" spc="60" dirty="0" err="1">
                <a:solidFill>
                  <a:srgbClr val="006FBF"/>
                </a:solidFill>
                <a:latin typeface="Tahoma"/>
                <a:cs typeface="Tahoma"/>
              </a:rPr>
              <a:t>каб</a:t>
            </a:r>
            <a:r>
              <a:rPr lang="ru-RU" sz="1900" spc="60" dirty="0">
                <a:solidFill>
                  <a:srgbClr val="006FBF"/>
                </a:solidFill>
                <a:latin typeface="Tahoma"/>
                <a:cs typeface="Tahoma"/>
              </a:rPr>
              <a:t>. № 9)</a:t>
            </a:r>
            <a:endParaRPr lang="ru-RU" sz="1900" dirty="0">
              <a:latin typeface="Tahoma"/>
              <a:cs typeface="Tahoma"/>
            </a:endParaRPr>
          </a:p>
          <a:p>
            <a:pPr marL="1468120" marR="1459865" algn="ctr">
              <a:lnSpc>
                <a:spcPct val="133700"/>
              </a:lnSpc>
            </a:pPr>
            <a:endParaRPr sz="1900" dirty="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1900" b="1" spc="-180" dirty="0">
                <a:latin typeface="Verdana"/>
                <a:cs typeface="Verdana"/>
              </a:rPr>
              <a:t>Контактный</a:t>
            </a:r>
            <a:r>
              <a:rPr sz="1900" b="1" spc="-90" dirty="0">
                <a:latin typeface="Verdana"/>
                <a:cs typeface="Verdana"/>
              </a:rPr>
              <a:t> </a:t>
            </a:r>
            <a:r>
              <a:rPr sz="1900" b="1" spc="-120" dirty="0">
                <a:latin typeface="Verdana"/>
                <a:cs typeface="Verdana"/>
              </a:rPr>
              <a:t>номер</a:t>
            </a:r>
            <a:r>
              <a:rPr sz="1900" b="1" spc="-90" dirty="0">
                <a:latin typeface="Verdana"/>
                <a:cs typeface="Verdana"/>
              </a:rPr>
              <a:t> </a:t>
            </a:r>
            <a:r>
              <a:rPr sz="1900" b="1" spc="-114" dirty="0">
                <a:latin typeface="Verdana"/>
                <a:cs typeface="Verdana"/>
              </a:rPr>
              <a:t>телефона:</a:t>
            </a:r>
            <a:r>
              <a:rPr sz="1900" b="1" spc="-65" dirty="0">
                <a:latin typeface="Verdana"/>
                <a:cs typeface="Verdana"/>
              </a:rPr>
              <a:t> </a:t>
            </a:r>
            <a:r>
              <a:rPr lang="ru-RU" sz="1900" spc="-254" dirty="0">
                <a:solidFill>
                  <a:srgbClr val="006FBF"/>
                </a:solidFill>
                <a:latin typeface="Tahoma"/>
                <a:cs typeface="Tahoma"/>
              </a:rPr>
              <a:t>8 (0 1 7 4) 3 1 0 7 3 8</a:t>
            </a:r>
            <a:endParaRPr lang="ru-RU" sz="1900" dirty="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endParaRPr sz="1900" dirty="0">
              <a:latin typeface="Tahoma"/>
              <a:cs typeface="Tahoma"/>
            </a:endParaRPr>
          </a:p>
          <a:p>
            <a:pPr marL="1270" algn="ctr">
              <a:lnSpc>
                <a:spcPct val="100000"/>
              </a:lnSpc>
            </a:pPr>
            <a:r>
              <a:rPr lang="ru-RU" sz="1900" b="1" spc="-150" dirty="0">
                <a:latin typeface="Verdana"/>
                <a:cs typeface="Verdana"/>
              </a:rPr>
              <a:t>Режим работы</a:t>
            </a:r>
            <a:r>
              <a:rPr sz="1900" b="1" spc="-40" dirty="0">
                <a:latin typeface="Verdana"/>
                <a:cs typeface="Verdana"/>
              </a:rPr>
              <a:t>:</a:t>
            </a:r>
            <a:endParaRPr sz="1900" dirty="0">
              <a:latin typeface="Verdana"/>
              <a:cs typeface="Verdana"/>
            </a:endParaRPr>
          </a:p>
          <a:p>
            <a:pPr marL="1426845" marR="1419860" algn="ctr">
              <a:lnSpc>
                <a:spcPct val="133700"/>
              </a:lnSpc>
              <a:spcBef>
                <a:spcPts val="5"/>
              </a:spcBef>
            </a:pPr>
            <a:r>
              <a:rPr sz="1900" spc="65" dirty="0" err="1">
                <a:solidFill>
                  <a:srgbClr val="006FBF"/>
                </a:solidFill>
                <a:latin typeface="Tahoma"/>
                <a:cs typeface="Tahoma"/>
              </a:rPr>
              <a:t>Понедельник</a:t>
            </a:r>
            <a:r>
              <a:rPr lang="ru-RU" sz="1900" spc="65" dirty="0">
                <a:solidFill>
                  <a:srgbClr val="006FBF"/>
                </a:solidFill>
                <a:latin typeface="Tahoma"/>
                <a:cs typeface="Tahoma"/>
              </a:rPr>
              <a:t>-</a:t>
            </a:r>
            <a:r>
              <a:rPr lang="ru-RU" sz="1900" dirty="0">
                <a:solidFill>
                  <a:srgbClr val="006FBF"/>
                </a:solidFill>
                <a:latin typeface="Tahoma"/>
                <a:cs typeface="Tahoma"/>
              </a:rPr>
              <a:t>пятница</a:t>
            </a:r>
            <a:r>
              <a:rPr sz="1900" spc="15" dirty="0">
                <a:solidFill>
                  <a:srgbClr val="006FBF"/>
                </a:solidFill>
                <a:latin typeface="Tahoma"/>
                <a:cs typeface="Tahoma"/>
              </a:rPr>
              <a:t> </a:t>
            </a:r>
            <a:r>
              <a:rPr sz="1900" spc="-100" dirty="0">
                <a:solidFill>
                  <a:srgbClr val="006FBF"/>
                </a:solidFill>
                <a:latin typeface="Tahoma"/>
                <a:cs typeface="Tahoma"/>
              </a:rPr>
              <a:t>–</a:t>
            </a:r>
            <a:r>
              <a:rPr sz="1900" spc="-25" dirty="0">
                <a:solidFill>
                  <a:srgbClr val="006FBF"/>
                </a:solidFill>
                <a:latin typeface="Tahoma"/>
                <a:cs typeface="Tahoma"/>
              </a:rPr>
              <a:t> </a:t>
            </a:r>
            <a:r>
              <a:rPr sz="1900" spc="350" dirty="0">
                <a:solidFill>
                  <a:srgbClr val="006FBF"/>
                </a:solidFill>
                <a:latin typeface="Tahoma"/>
                <a:cs typeface="Tahoma"/>
              </a:rPr>
              <a:t>с</a:t>
            </a:r>
            <a:r>
              <a:rPr sz="1900" spc="-30" dirty="0">
                <a:solidFill>
                  <a:srgbClr val="006FBF"/>
                </a:solidFill>
                <a:latin typeface="Tahoma"/>
                <a:cs typeface="Tahoma"/>
              </a:rPr>
              <a:t> </a:t>
            </a:r>
            <a:r>
              <a:rPr sz="1900" dirty="0">
                <a:solidFill>
                  <a:srgbClr val="006FBF"/>
                </a:solidFill>
                <a:latin typeface="Tahoma"/>
                <a:cs typeface="Tahoma"/>
              </a:rPr>
              <a:t>8.</a:t>
            </a:r>
            <a:r>
              <a:rPr lang="ru-RU" sz="1900" dirty="0">
                <a:solidFill>
                  <a:srgbClr val="006FBF"/>
                </a:solidFill>
                <a:latin typeface="Tahoma"/>
                <a:cs typeface="Tahoma"/>
              </a:rPr>
              <a:t>3</a:t>
            </a:r>
            <a:r>
              <a:rPr sz="1900" dirty="0">
                <a:solidFill>
                  <a:srgbClr val="006FBF"/>
                </a:solidFill>
                <a:latin typeface="Tahoma"/>
                <a:cs typeface="Tahoma"/>
              </a:rPr>
              <a:t>0</a:t>
            </a:r>
            <a:r>
              <a:rPr sz="1900" spc="-25" dirty="0">
                <a:solidFill>
                  <a:srgbClr val="006FBF"/>
                </a:solidFill>
                <a:latin typeface="Tahoma"/>
                <a:cs typeface="Tahoma"/>
              </a:rPr>
              <a:t> </a:t>
            </a:r>
            <a:r>
              <a:rPr sz="1900" spc="135" dirty="0" err="1">
                <a:solidFill>
                  <a:srgbClr val="006FBF"/>
                </a:solidFill>
                <a:latin typeface="Tahoma"/>
                <a:cs typeface="Tahoma"/>
              </a:rPr>
              <a:t>до</a:t>
            </a:r>
            <a:r>
              <a:rPr sz="1900" spc="-25" dirty="0">
                <a:solidFill>
                  <a:srgbClr val="006FBF"/>
                </a:solidFill>
                <a:latin typeface="Tahoma"/>
                <a:cs typeface="Tahoma"/>
              </a:rPr>
              <a:t> </a:t>
            </a:r>
            <a:r>
              <a:rPr sz="1900" spc="-10" dirty="0">
                <a:solidFill>
                  <a:srgbClr val="006FBF"/>
                </a:solidFill>
                <a:latin typeface="Tahoma"/>
                <a:cs typeface="Tahoma"/>
              </a:rPr>
              <a:t>1</a:t>
            </a:r>
            <a:r>
              <a:rPr lang="ru-RU" sz="1900" spc="-10" dirty="0">
                <a:solidFill>
                  <a:srgbClr val="006FBF"/>
                </a:solidFill>
                <a:latin typeface="Tahoma"/>
                <a:cs typeface="Tahoma"/>
              </a:rPr>
              <a:t>7</a:t>
            </a:r>
            <a:r>
              <a:rPr sz="1900" spc="-10" dirty="0">
                <a:solidFill>
                  <a:srgbClr val="006FBF"/>
                </a:solidFill>
                <a:latin typeface="Tahoma"/>
                <a:cs typeface="Tahoma"/>
              </a:rPr>
              <a:t>.</a:t>
            </a:r>
            <a:r>
              <a:rPr lang="ru-RU" sz="1900" spc="-10" dirty="0">
                <a:solidFill>
                  <a:srgbClr val="006FBF"/>
                </a:solidFill>
                <a:latin typeface="Tahoma"/>
                <a:cs typeface="Tahoma"/>
              </a:rPr>
              <a:t>3</a:t>
            </a:r>
            <a:r>
              <a:rPr sz="1900" spc="-10" dirty="0">
                <a:solidFill>
                  <a:srgbClr val="006FBF"/>
                </a:solidFill>
                <a:latin typeface="Tahoma"/>
                <a:cs typeface="Tahoma"/>
              </a:rPr>
              <a:t>0 </a:t>
            </a:r>
            <a:r>
              <a:rPr lang="ru-RU" sz="1900" spc="245" dirty="0">
                <a:solidFill>
                  <a:srgbClr val="006FBF"/>
                </a:solidFill>
                <a:latin typeface="Tahoma"/>
                <a:cs typeface="Tahoma"/>
              </a:rPr>
              <a:t>Обед</a:t>
            </a:r>
            <a:r>
              <a:rPr sz="1900" spc="-40" dirty="0">
                <a:solidFill>
                  <a:srgbClr val="006FBF"/>
                </a:solidFill>
                <a:latin typeface="Tahoma"/>
                <a:cs typeface="Tahoma"/>
              </a:rPr>
              <a:t> </a:t>
            </a:r>
            <a:r>
              <a:rPr sz="1900" spc="-100" dirty="0">
                <a:solidFill>
                  <a:srgbClr val="006FBF"/>
                </a:solidFill>
                <a:latin typeface="Tahoma"/>
                <a:cs typeface="Tahoma"/>
              </a:rPr>
              <a:t>–</a:t>
            </a:r>
            <a:r>
              <a:rPr sz="1900" spc="-75" dirty="0">
                <a:solidFill>
                  <a:srgbClr val="006FBF"/>
                </a:solidFill>
                <a:latin typeface="Tahoma"/>
                <a:cs typeface="Tahoma"/>
              </a:rPr>
              <a:t> </a:t>
            </a:r>
            <a:r>
              <a:rPr sz="1900" spc="50" dirty="0">
                <a:solidFill>
                  <a:srgbClr val="006FBF"/>
                </a:solidFill>
                <a:latin typeface="Tahoma"/>
                <a:cs typeface="Tahoma"/>
              </a:rPr>
              <a:t>с</a:t>
            </a:r>
            <a:r>
              <a:rPr lang="ru-RU" sz="1900" spc="50" dirty="0">
                <a:solidFill>
                  <a:srgbClr val="006FBF"/>
                </a:solidFill>
                <a:latin typeface="Tahoma"/>
                <a:cs typeface="Tahoma"/>
              </a:rPr>
              <a:t> </a:t>
            </a:r>
            <a:r>
              <a:rPr sz="1900" spc="50" dirty="0">
                <a:solidFill>
                  <a:srgbClr val="006FBF"/>
                </a:solidFill>
                <a:latin typeface="Tahoma"/>
                <a:cs typeface="Tahoma"/>
              </a:rPr>
              <a:t>1</a:t>
            </a:r>
            <a:r>
              <a:rPr lang="ru-RU" sz="1900" spc="50" dirty="0">
                <a:solidFill>
                  <a:srgbClr val="006FBF"/>
                </a:solidFill>
                <a:latin typeface="Tahoma"/>
                <a:cs typeface="Tahoma"/>
              </a:rPr>
              <a:t>3</a:t>
            </a:r>
            <a:r>
              <a:rPr sz="1900" spc="50" dirty="0">
                <a:solidFill>
                  <a:srgbClr val="006FBF"/>
                </a:solidFill>
                <a:latin typeface="Tahoma"/>
                <a:cs typeface="Tahoma"/>
              </a:rPr>
              <a:t>.00</a:t>
            </a:r>
            <a:r>
              <a:rPr sz="1900" spc="-70" dirty="0">
                <a:solidFill>
                  <a:srgbClr val="006FBF"/>
                </a:solidFill>
                <a:latin typeface="Tahoma"/>
                <a:cs typeface="Tahoma"/>
              </a:rPr>
              <a:t> </a:t>
            </a:r>
            <a:r>
              <a:rPr sz="1900" spc="135" dirty="0" err="1">
                <a:solidFill>
                  <a:srgbClr val="006FBF"/>
                </a:solidFill>
                <a:latin typeface="Tahoma"/>
                <a:cs typeface="Tahoma"/>
              </a:rPr>
              <a:t>до</a:t>
            </a:r>
            <a:r>
              <a:rPr sz="1900" spc="-55" dirty="0">
                <a:solidFill>
                  <a:srgbClr val="006FBF"/>
                </a:solidFill>
                <a:latin typeface="Tahoma"/>
                <a:cs typeface="Tahoma"/>
              </a:rPr>
              <a:t> </a:t>
            </a:r>
            <a:r>
              <a:rPr lang="ru-RU" sz="1900" spc="-10" dirty="0">
                <a:solidFill>
                  <a:srgbClr val="006FBF"/>
                </a:solidFill>
                <a:latin typeface="Tahoma"/>
                <a:cs typeface="Tahoma"/>
              </a:rPr>
              <a:t>14</a:t>
            </a:r>
            <a:r>
              <a:rPr sz="1900" spc="-10" dirty="0">
                <a:solidFill>
                  <a:srgbClr val="006FBF"/>
                </a:solidFill>
                <a:latin typeface="Tahoma"/>
                <a:cs typeface="Tahoma"/>
              </a:rPr>
              <a:t>.00.</a:t>
            </a:r>
            <a:endParaRPr lang="ru-RU" sz="1900" spc="-10" dirty="0">
              <a:solidFill>
                <a:srgbClr val="006FBF"/>
              </a:solidFill>
              <a:latin typeface="Tahoma"/>
              <a:cs typeface="Tahoma"/>
            </a:endParaRPr>
          </a:p>
          <a:p>
            <a:pPr marL="1426845" marR="1419860" algn="ctr">
              <a:lnSpc>
                <a:spcPct val="133700"/>
              </a:lnSpc>
              <a:spcBef>
                <a:spcPts val="5"/>
              </a:spcBef>
            </a:pPr>
            <a:r>
              <a:rPr lang="ru-RU" sz="1900" spc="-10" dirty="0">
                <a:solidFill>
                  <a:srgbClr val="006FBF"/>
                </a:solidFill>
                <a:latin typeface="Tahoma"/>
                <a:cs typeface="Tahoma"/>
              </a:rPr>
              <a:t>Выходные-суббота и воскресенье</a:t>
            </a:r>
            <a:endParaRPr sz="19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237865" marR="5080" indent="-2339975">
              <a:lnSpc>
                <a:spcPct val="100000"/>
              </a:lnSpc>
              <a:spcBef>
                <a:spcPts val="105"/>
              </a:spcBef>
            </a:pPr>
            <a:r>
              <a:rPr sz="3200" spc="150" dirty="0">
                <a:solidFill>
                  <a:srgbClr val="262626"/>
                </a:solidFill>
              </a:rPr>
              <a:t>Ограниченный</a:t>
            </a:r>
            <a:r>
              <a:rPr sz="3200" spc="-130" dirty="0">
                <a:solidFill>
                  <a:srgbClr val="262626"/>
                </a:solidFill>
              </a:rPr>
              <a:t> </a:t>
            </a:r>
            <a:r>
              <a:rPr sz="3200" spc="-190" dirty="0">
                <a:solidFill>
                  <a:srgbClr val="262626"/>
                </a:solidFill>
              </a:rPr>
              <a:t>в</a:t>
            </a:r>
            <a:r>
              <a:rPr sz="3200" spc="-95" dirty="0">
                <a:solidFill>
                  <a:srgbClr val="262626"/>
                </a:solidFill>
              </a:rPr>
              <a:t> </a:t>
            </a:r>
            <a:r>
              <a:rPr sz="3200" spc="285" dirty="0">
                <a:solidFill>
                  <a:srgbClr val="262626"/>
                </a:solidFill>
              </a:rPr>
              <a:t>дееспособности </a:t>
            </a:r>
            <a:r>
              <a:rPr sz="3200" spc="185" dirty="0">
                <a:solidFill>
                  <a:srgbClr val="262626"/>
                </a:solidFill>
              </a:rPr>
              <a:t>гражданин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668270" y="1945005"/>
            <a:ext cx="4185285" cy="386323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3220" marR="5080" indent="-635" algn="ctr">
              <a:lnSpc>
                <a:spcPct val="100000"/>
              </a:lnSpc>
              <a:spcBef>
                <a:spcPts val="105"/>
              </a:spcBef>
            </a:pPr>
            <a:r>
              <a:rPr sz="1400" spc="65" dirty="0">
                <a:solidFill>
                  <a:srgbClr val="FF0000"/>
                </a:solidFill>
                <a:latin typeface="Tahoma"/>
                <a:cs typeface="Tahoma"/>
              </a:rPr>
              <a:t>вследствие</a:t>
            </a:r>
            <a:r>
              <a:rPr sz="1400" spc="-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spc="55" dirty="0">
                <a:solidFill>
                  <a:srgbClr val="FF0000"/>
                </a:solidFill>
                <a:latin typeface="Tahoma"/>
                <a:cs typeface="Tahoma"/>
              </a:rPr>
              <a:t>злоупотребления</a:t>
            </a:r>
            <a:r>
              <a:rPr sz="1400" spc="-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spc="80" dirty="0">
                <a:solidFill>
                  <a:srgbClr val="FF0000"/>
                </a:solidFill>
                <a:latin typeface="Tahoma"/>
                <a:cs typeface="Tahoma"/>
              </a:rPr>
              <a:t>спиртными напитками,</a:t>
            </a:r>
            <a:r>
              <a:rPr sz="1400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spc="90" dirty="0">
                <a:solidFill>
                  <a:srgbClr val="FF0000"/>
                </a:solidFill>
                <a:latin typeface="Tahoma"/>
                <a:cs typeface="Tahoma"/>
              </a:rPr>
              <a:t>наркотическими</a:t>
            </a:r>
            <a:r>
              <a:rPr sz="1400" spc="-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spc="105" dirty="0">
                <a:solidFill>
                  <a:srgbClr val="FF0000"/>
                </a:solidFill>
                <a:latin typeface="Tahoma"/>
                <a:cs typeface="Tahoma"/>
              </a:rPr>
              <a:t>средствами, </a:t>
            </a:r>
            <a:r>
              <a:rPr sz="1400" spc="85" dirty="0">
                <a:solidFill>
                  <a:srgbClr val="FF0000"/>
                </a:solidFill>
                <a:latin typeface="Tahoma"/>
                <a:cs typeface="Tahoma"/>
              </a:rPr>
              <a:t>психотропными</a:t>
            </a:r>
            <a:r>
              <a:rPr sz="1400" spc="-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spc="105" dirty="0">
                <a:solidFill>
                  <a:srgbClr val="FF0000"/>
                </a:solidFill>
                <a:latin typeface="Tahoma"/>
                <a:cs typeface="Tahoma"/>
              </a:rPr>
              <a:t>веществами,</a:t>
            </a:r>
            <a:r>
              <a:rPr sz="1400" spc="-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spc="-25" dirty="0">
                <a:solidFill>
                  <a:srgbClr val="FF0000"/>
                </a:solidFill>
                <a:latin typeface="Tahoma"/>
                <a:cs typeface="Tahoma"/>
              </a:rPr>
              <a:t>их </a:t>
            </a:r>
            <a:r>
              <a:rPr sz="1400" spc="114" dirty="0">
                <a:solidFill>
                  <a:srgbClr val="FF0000"/>
                </a:solidFill>
                <a:latin typeface="Tahoma"/>
                <a:cs typeface="Tahoma"/>
              </a:rPr>
              <a:t>аналогами</a:t>
            </a:r>
            <a:endParaRPr sz="1400" dirty="0">
              <a:latin typeface="Tahoma"/>
              <a:cs typeface="Tahoma"/>
            </a:endParaRPr>
          </a:p>
          <a:p>
            <a:pPr marL="298450" indent="-285750">
              <a:lnSpc>
                <a:spcPct val="100000"/>
              </a:lnSpc>
              <a:spcBef>
                <a:spcPts val="715"/>
              </a:spcBef>
              <a:buFont typeface="Wingdings" pitchFamily="2" charset="2"/>
              <a:buChar char="Ø"/>
              <a:tabLst>
                <a:tab pos="354965" algn="l"/>
              </a:tabLst>
            </a:pPr>
            <a:r>
              <a:rPr lang="ru-RU" sz="1800" spc="1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00" dirty="0" err="1">
                <a:solidFill>
                  <a:srgbClr val="3F3F3F"/>
                </a:solidFill>
                <a:latin typeface="Tahoma"/>
                <a:cs typeface="Tahoma"/>
              </a:rPr>
              <a:t>Вправе</a:t>
            </a:r>
            <a:r>
              <a:rPr sz="18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-90" dirty="0">
                <a:solidFill>
                  <a:srgbClr val="3F3F3F"/>
                </a:solidFill>
                <a:latin typeface="Tahoma"/>
                <a:cs typeface="Tahoma"/>
              </a:rPr>
              <a:t>–</a:t>
            </a:r>
            <a:r>
              <a:rPr sz="1800" spc="-7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14" dirty="0">
                <a:solidFill>
                  <a:srgbClr val="3F3F3F"/>
                </a:solidFill>
                <a:latin typeface="Tahoma"/>
                <a:cs typeface="Tahoma"/>
              </a:rPr>
              <a:t>самостоятельно</a:t>
            </a:r>
            <a:endParaRPr sz="1800" dirty="0">
              <a:latin typeface="Tahoma"/>
              <a:cs typeface="Tahoma"/>
            </a:endParaRPr>
          </a:p>
          <a:p>
            <a:pPr marL="355600" marR="585470">
              <a:lnSpc>
                <a:spcPct val="100000"/>
              </a:lnSpc>
            </a:pPr>
            <a:r>
              <a:rPr sz="1800" spc="130" dirty="0">
                <a:solidFill>
                  <a:srgbClr val="3F3F3F"/>
                </a:solidFill>
                <a:latin typeface="Tahoma"/>
                <a:cs typeface="Tahoma"/>
              </a:rPr>
              <a:t>совершать</a:t>
            </a:r>
            <a:r>
              <a:rPr sz="180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50" dirty="0">
                <a:solidFill>
                  <a:srgbClr val="3F3F3F"/>
                </a:solidFill>
                <a:latin typeface="Tahoma"/>
                <a:cs typeface="Tahoma"/>
              </a:rPr>
              <a:t>мелкие</a:t>
            </a:r>
            <a:r>
              <a:rPr sz="1800" spc="-10" dirty="0">
                <a:solidFill>
                  <a:srgbClr val="3F3F3F"/>
                </a:solidFill>
                <a:latin typeface="Tahoma"/>
                <a:cs typeface="Tahoma"/>
              </a:rPr>
              <a:t> бытовые </a:t>
            </a:r>
            <a:r>
              <a:rPr sz="1800" spc="75" dirty="0" err="1">
                <a:solidFill>
                  <a:srgbClr val="3F3F3F"/>
                </a:solidFill>
                <a:latin typeface="Tahoma"/>
                <a:cs typeface="Tahoma"/>
              </a:rPr>
              <a:t>сделки</a:t>
            </a:r>
            <a:r>
              <a:rPr sz="1800" spc="75" dirty="0">
                <a:solidFill>
                  <a:srgbClr val="3F3F3F"/>
                </a:solidFill>
                <a:latin typeface="Tahoma"/>
                <a:cs typeface="Tahoma"/>
              </a:rPr>
              <a:t>.</a:t>
            </a:r>
            <a:endParaRPr sz="1800" dirty="0">
              <a:latin typeface="Tahoma"/>
              <a:cs typeface="Tahoma"/>
            </a:endParaRPr>
          </a:p>
          <a:p>
            <a:pPr marL="355600" marR="222250" indent="-342900">
              <a:lnSpc>
                <a:spcPct val="100000"/>
              </a:lnSpc>
              <a:spcBef>
                <a:spcPts val="994"/>
              </a:spcBef>
              <a:buFont typeface="Wingdings" pitchFamily="2" charset="2"/>
              <a:buChar char="Ø"/>
              <a:tabLst>
                <a:tab pos="354965" algn="l"/>
              </a:tabLst>
            </a:pPr>
            <a:r>
              <a:rPr sz="1800" spc="110" dirty="0" err="1">
                <a:solidFill>
                  <a:srgbClr val="3F3F3F"/>
                </a:solidFill>
                <a:latin typeface="Tahoma"/>
                <a:cs typeface="Tahoma"/>
              </a:rPr>
              <a:t>Не</a:t>
            </a:r>
            <a:r>
              <a:rPr sz="180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80" dirty="0">
                <a:solidFill>
                  <a:srgbClr val="3F3F3F"/>
                </a:solidFill>
                <a:latin typeface="Tahoma"/>
                <a:cs typeface="Tahoma"/>
              </a:rPr>
              <a:t>вправе</a:t>
            </a:r>
            <a:r>
              <a:rPr sz="18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-90" dirty="0">
                <a:solidFill>
                  <a:srgbClr val="3F3F3F"/>
                </a:solidFill>
                <a:latin typeface="Tahoma"/>
                <a:cs typeface="Tahoma"/>
              </a:rPr>
              <a:t>–</a:t>
            </a:r>
            <a:r>
              <a:rPr sz="18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Tahoma"/>
                <a:cs typeface="Tahoma"/>
              </a:rPr>
              <a:t>самостоятельно,</a:t>
            </a:r>
            <a:r>
              <a:rPr sz="1800" spc="500" dirty="0">
                <a:solidFill>
                  <a:srgbClr val="3F3F3F"/>
                </a:solidFill>
                <a:latin typeface="Tahoma"/>
                <a:cs typeface="Tahoma"/>
              </a:rPr>
              <a:t>      </a:t>
            </a:r>
            <a:r>
              <a:rPr sz="1800" spc="275" dirty="0">
                <a:solidFill>
                  <a:srgbClr val="3F3F3F"/>
                </a:solidFill>
                <a:latin typeface="Tahoma"/>
                <a:cs typeface="Tahoma"/>
              </a:rPr>
              <a:t>а</a:t>
            </a:r>
            <a:r>
              <a:rPr sz="1800" spc="229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3F3F3F"/>
                </a:solidFill>
                <a:latin typeface="Tahoma"/>
                <a:cs typeface="Tahoma"/>
              </a:rPr>
              <a:t>только</a:t>
            </a:r>
            <a:r>
              <a:rPr sz="1800" spc="-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335" dirty="0">
                <a:solidFill>
                  <a:srgbClr val="3F3F3F"/>
                </a:solidFill>
                <a:latin typeface="Tahoma"/>
                <a:cs typeface="Tahoma"/>
              </a:rPr>
              <a:t>с</a:t>
            </a:r>
            <a:r>
              <a:rPr sz="1800" spc="-1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05" dirty="0">
                <a:solidFill>
                  <a:srgbClr val="3F3F3F"/>
                </a:solidFill>
                <a:latin typeface="Tahoma"/>
                <a:cs typeface="Tahoma"/>
              </a:rPr>
              <a:t>согласия </a:t>
            </a:r>
            <a:r>
              <a:rPr sz="1800" dirty="0">
                <a:solidFill>
                  <a:srgbClr val="3F3F3F"/>
                </a:solidFill>
                <a:latin typeface="Tahoma"/>
                <a:cs typeface="Tahoma"/>
              </a:rPr>
              <a:t>попечителя,</a:t>
            </a:r>
            <a:r>
              <a:rPr sz="1800" spc="9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130" dirty="0">
                <a:solidFill>
                  <a:srgbClr val="3F3F3F"/>
                </a:solidFill>
                <a:latin typeface="Tahoma"/>
                <a:cs typeface="Tahoma"/>
              </a:rPr>
              <a:t>совершать</a:t>
            </a:r>
            <a:r>
              <a:rPr sz="1800" spc="9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80" dirty="0">
                <a:solidFill>
                  <a:srgbClr val="3F3F3F"/>
                </a:solidFill>
                <a:latin typeface="Tahoma"/>
                <a:cs typeface="Tahoma"/>
              </a:rPr>
              <a:t>другие </a:t>
            </a:r>
            <a:r>
              <a:rPr sz="1800" spc="85" dirty="0">
                <a:solidFill>
                  <a:srgbClr val="3F3F3F"/>
                </a:solidFill>
                <a:latin typeface="Tahoma"/>
                <a:cs typeface="Tahoma"/>
              </a:rPr>
              <a:t>сделки,</a:t>
            </a:r>
            <a:r>
              <a:rPr sz="1800" spc="1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3F3F3F"/>
                </a:solidFill>
                <a:latin typeface="Tahoma"/>
                <a:cs typeface="Tahoma"/>
              </a:rPr>
              <a:t>получать</a:t>
            </a:r>
            <a:r>
              <a:rPr sz="1800" spc="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95" dirty="0">
                <a:solidFill>
                  <a:srgbClr val="3F3F3F"/>
                </a:solidFill>
                <a:latin typeface="Tahoma"/>
                <a:cs typeface="Tahoma"/>
              </a:rPr>
              <a:t>заработок, </a:t>
            </a:r>
            <a:r>
              <a:rPr sz="1800" spc="100" dirty="0">
                <a:solidFill>
                  <a:srgbClr val="3F3F3F"/>
                </a:solidFill>
                <a:latin typeface="Tahoma"/>
                <a:cs typeface="Tahoma"/>
              </a:rPr>
              <a:t>пенсию,</a:t>
            </a:r>
            <a:endParaRPr sz="1800" dirty="0">
              <a:latin typeface="Tahoma"/>
              <a:cs typeface="Tahoma"/>
            </a:endParaRPr>
          </a:p>
          <a:p>
            <a:pPr marL="355600" marR="292100">
              <a:lnSpc>
                <a:spcPct val="100000"/>
              </a:lnSpc>
              <a:spcBef>
                <a:spcPts val="5"/>
              </a:spcBef>
            </a:pPr>
            <a:r>
              <a:rPr sz="1800" spc="80" dirty="0">
                <a:solidFill>
                  <a:srgbClr val="3F3F3F"/>
                </a:solidFill>
                <a:latin typeface="Tahoma"/>
                <a:cs typeface="Tahoma"/>
              </a:rPr>
              <a:t>иные</a:t>
            </a:r>
            <a:r>
              <a:rPr sz="180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80" dirty="0">
                <a:solidFill>
                  <a:srgbClr val="3F3F3F"/>
                </a:solidFill>
                <a:latin typeface="Tahoma"/>
                <a:cs typeface="Tahoma"/>
              </a:rPr>
              <a:t>доходы</a:t>
            </a:r>
            <a:r>
              <a:rPr sz="18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90" dirty="0">
                <a:solidFill>
                  <a:srgbClr val="3F3F3F"/>
                </a:solidFill>
                <a:latin typeface="Tahoma"/>
                <a:cs typeface="Tahoma"/>
              </a:rPr>
              <a:t>и</a:t>
            </a:r>
            <a:r>
              <a:rPr sz="18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800" spc="95" dirty="0">
                <a:solidFill>
                  <a:srgbClr val="3F3F3F"/>
                </a:solidFill>
                <a:latin typeface="Tahoma"/>
                <a:cs typeface="Tahoma"/>
              </a:rPr>
              <a:t>распоряжаться </a:t>
            </a:r>
            <a:r>
              <a:rPr sz="1800" spc="110" dirty="0">
                <a:solidFill>
                  <a:srgbClr val="3F3F3F"/>
                </a:solidFill>
                <a:latin typeface="Tahoma"/>
                <a:cs typeface="Tahoma"/>
              </a:rPr>
              <a:t>ими.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620520" marR="83185" indent="-1165225">
              <a:lnSpc>
                <a:spcPct val="100000"/>
              </a:lnSpc>
              <a:spcBef>
                <a:spcPts val="105"/>
              </a:spcBef>
            </a:pPr>
            <a:r>
              <a:rPr spc="65" dirty="0"/>
              <a:t>вследствие</a:t>
            </a:r>
            <a:r>
              <a:rPr spc="-60" dirty="0"/>
              <a:t> </a:t>
            </a:r>
            <a:r>
              <a:rPr spc="75" dirty="0"/>
              <a:t>психического</a:t>
            </a:r>
            <a:r>
              <a:rPr spc="-75" dirty="0"/>
              <a:t> </a:t>
            </a:r>
            <a:r>
              <a:rPr spc="105" dirty="0"/>
              <a:t>расстройства </a:t>
            </a:r>
            <a:r>
              <a:rPr spc="40" dirty="0"/>
              <a:t>(заболевания)</a:t>
            </a:r>
          </a:p>
          <a:p>
            <a:pPr>
              <a:lnSpc>
                <a:spcPct val="100000"/>
              </a:lnSpc>
            </a:pPr>
            <a:endParaRPr spc="40" dirty="0"/>
          </a:p>
          <a:p>
            <a:pPr>
              <a:lnSpc>
                <a:spcPct val="100000"/>
              </a:lnSpc>
              <a:spcBef>
                <a:spcPts val="509"/>
              </a:spcBef>
            </a:pPr>
            <a:endParaRPr spc="40" dirty="0"/>
          </a:p>
          <a:p>
            <a:pPr marL="355600" marR="384175" indent="-342900">
              <a:lnSpc>
                <a:spcPts val="1340"/>
              </a:lnSpc>
              <a:buFont typeface="Wingdings" pitchFamily="2" charset="2"/>
              <a:buChar char="Ø"/>
              <a:tabLst>
                <a:tab pos="354965" algn="l"/>
              </a:tabLst>
            </a:pPr>
            <a:r>
              <a:rPr spc="85" dirty="0" err="1">
                <a:solidFill>
                  <a:srgbClr val="3F3F3F"/>
                </a:solidFill>
              </a:rPr>
              <a:t>Вправе</a:t>
            </a:r>
            <a:r>
              <a:rPr spc="-75" dirty="0">
                <a:solidFill>
                  <a:srgbClr val="3F3F3F"/>
                </a:solidFill>
              </a:rPr>
              <a:t> </a:t>
            </a:r>
            <a:r>
              <a:rPr spc="-70" dirty="0">
                <a:solidFill>
                  <a:srgbClr val="3F3F3F"/>
                </a:solidFill>
              </a:rPr>
              <a:t>–</a:t>
            </a:r>
            <a:r>
              <a:rPr spc="-45" dirty="0">
                <a:solidFill>
                  <a:srgbClr val="3F3F3F"/>
                </a:solidFill>
              </a:rPr>
              <a:t> </a:t>
            </a:r>
            <a:r>
              <a:rPr spc="80" dirty="0">
                <a:solidFill>
                  <a:srgbClr val="3F3F3F"/>
                </a:solidFill>
              </a:rPr>
              <a:t>самостоятельно:</a:t>
            </a:r>
            <a:r>
              <a:rPr spc="-90" dirty="0">
                <a:solidFill>
                  <a:srgbClr val="3F3F3F"/>
                </a:solidFill>
              </a:rPr>
              <a:t> </a:t>
            </a:r>
            <a:r>
              <a:rPr spc="-10" dirty="0">
                <a:solidFill>
                  <a:srgbClr val="3F3F3F"/>
                </a:solidFill>
              </a:rPr>
              <a:t>совершать</a:t>
            </a:r>
            <a:r>
              <a:rPr spc="500" dirty="0">
                <a:solidFill>
                  <a:srgbClr val="3F3F3F"/>
                </a:solidFill>
              </a:rPr>
              <a:t>    </a:t>
            </a:r>
            <a:r>
              <a:rPr spc="120" dirty="0">
                <a:solidFill>
                  <a:srgbClr val="3F3F3F"/>
                </a:solidFill>
              </a:rPr>
              <a:t>мелкие</a:t>
            </a:r>
            <a:r>
              <a:rPr spc="5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бытовые</a:t>
            </a:r>
            <a:r>
              <a:rPr spc="25" dirty="0">
                <a:solidFill>
                  <a:srgbClr val="3F3F3F"/>
                </a:solidFill>
              </a:rPr>
              <a:t> </a:t>
            </a:r>
            <a:r>
              <a:rPr spc="60" dirty="0">
                <a:solidFill>
                  <a:srgbClr val="3F3F3F"/>
                </a:solidFill>
              </a:rPr>
              <a:t>сделки;</a:t>
            </a:r>
            <a:r>
              <a:rPr spc="5" dirty="0">
                <a:solidFill>
                  <a:srgbClr val="3F3F3F"/>
                </a:solidFill>
              </a:rPr>
              <a:t> </a:t>
            </a:r>
            <a:r>
              <a:rPr spc="65" dirty="0">
                <a:solidFill>
                  <a:srgbClr val="3F3F3F"/>
                </a:solidFill>
              </a:rPr>
              <a:t>сделки, </a:t>
            </a:r>
            <a:r>
              <a:rPr spc="80" dirty="0">
                <a:solidFill>
                  <a:srgbClr val="3F3F3F"/>
                </a:solidFill>
              </a:rPr>
              <a:t>направленные</a:t>
            </a:r>
            <a:r>
              <a:rPr spc="-65" dirty="0">
                <a:solidFill>
                  <a:srgbClr val="3F3F3F"/>
                </a:solidFill>
              </a:rPr>
              <a:t> </a:t>
            </a:r>
            <a:r>
              <a:rPr spc="125" dirty="0">
                <a:solidFill>
                  <a:srgbClr val="3F3F3F"/>
                </a:solidFill>
              </a:rPr>
              <a:t>на</a:t>
            </a:r>
            <a:r>
              <a:rPr spc="-30" dirty="0">
                <a:solidFill>
                  <a:srgbClr val="3F3F3F"/>
                </a:solidFill>
              </a:rPr>
              <a:t> </a:t>
            </a:r>
            <a:r>
              <a:rPr spc="75" dirty="0">
                <a:solidFill>
                  <a:srgbClr val="3F3F3F"/>
                </a:solidFill>
              </a:rPr>
              <a:t>безвозмездное</a:t>
            </a:r>
          </a:p>
          <a:p>
            <a:pPr marL="355600">
              <a:lnSpc>
                <a:spcPts val="1195"/>
              </a:lnSpc>
            </a:pPr>
            <a:r>
              <a:rPr spc="60" dirty="0">
                <a:solidFill>
                  <a:srgbClr val="3F3F3F"/>
                </a:solidFill>
              </a:rPr>
              <a:t>получение</a:t>
            </a:r>
            <a:r>
              <a:rPr spc="-9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выгод,</a:t>
            </a:r>
            <a:r>
              <a:rPr spc="-60" dirty="0">
                <a:solidFill>
                  <a:srgbClr val="3F3F3F"/>
                </a:solidFill>
              </a:rPr>
              <a:t> </a:t>
            </a:r>
            <a:r>
              <a:rPr spc="105" dirty="0">
                <a:solidFill>
                  <a:srgbClr val="3F3F3F"/>
                </a:solidFill>
              </a:rPr>
              <a:t>не</a:t>
            </a:r>
            <a:r>
              <a:rPr spc="-50" dirty="0">
                <a:solidFill>
                  <a:srgbClr val="3F3F3F"/>
                </a:solidFill>
              </a:rPr>
              <a:t> </a:t>
            </a:r>
            <a:r>
              <a:rPr spc="105" dirty="0">
                <a:solidFill>
                  <a:srgbClr val="3F3F3F"/>
                </a:solidFill>
              </a:rPr>
              <a:t>требующие</a:t>
            </a:r>
          </a:p>
          <a:p>
            <a:pPr marL="355600">
              <a:lnSpc>
                <a:spcPts val="1345"/>
              </a:lnSpc>
            </a:pPr>
            <a:r>
              <a:rPr spc="75" dirty="0">
                <a:solidFill>
                  <a:srgbClr val="3F3F3F"/>
                </a:solidFill>
              </a:rPr>
              <a:t>нотариального</a:t>
            </a:r>
            <a:r>
              <a:rPr spc="-35" dirty="0">
                <a:solidFill>
                  <a:srgbClr val="3F3F3F"/>
                </a:solidFill>
              </a:rPr>
              <a:t> </a:t>
            </a:r>
            <a:r>
              <a:rPr spc="70" dirty="0">
                <a:solidFill>
                  <a:srgbClr val="3F3F3F"/>
                </a:solidFill>
              </a:rPr>
              <a:t>удостоверения</a:t>
            </a:r>
            <a:r>
              <a:rPr spc="-70" dirty="0">
                <a:solidFill>
                  <a:srgbClr val="3F3F3F"/>
                </a:solidFill>
              </a:rPr>
              <a:t> </a:t>
            </a:r>
            <a:r>
              <a:rPr spc="70" dirty="0">
                <a:solidFill>
                  <a:srgbClr val="3F3F3F"/>
                </a:solidFill>
              </a:rPr>
              <a:t>либо</a:t>
            </a:r>
          </a:p>
          <a:p>
            <a:pPr marL="355600">
              <a:lnSpc>
                <a:spcPts val="1345"/>
              </a:lnSpc>
            </a:pPr>
            <a:r>
              <a:rPr spc="90" dirty="0">
                <a:solidFill>
                  <a:srgbClr val="3F3F3F"/>
                </a:solidFill>
              </a:rPr>
              <a:t>государственной</a:t>
            </a:r>
            <a:r>
              <a:rPr spc="-80" dirty="0">
                <a:solidFill>
                  <a:srgbClr val="3F3F3F"/>
                </a:solidFill>
              </a:rPr>
              <a:t> </a:t>
            </a:r>
            <a:r>
              <a:rPr spc="85" dirty="0">
                <a:solidFill>
                  <a:srgbClr val="3F3F3F"/>
                </a:solidFill>
              </a:rPr>
              <a:t>регистрации;</a:t>
            </a:r>
            <a:r>
              <a:rPr spc="-65" dirty="0">
                <a:solidFill>
                  <a:srgbClr val="3F3F3F"/>
                </a:solidFill>
              </a:rPr>
              <a:t> </a:t>
            </a:r>
            <a:r>
              <a:rPr spc="90" dirty="0">
                <a:solidFill>
                  <a:srgbClr val="3F3F3F"/>
                </a:solidFill>
              </a:rPr>
              <a:t>сделки</a:t>
            </a:r>
            <a:r>
              <a:rPr spc="-75" dirty="0">
                <a:solidFill>
                  <a:srgbClr val="3F3F3F"/>
                </a:solidFill>
              </a:rPr>
              <a:t> </a:t>
            </a:r>
            <a:r>
              <a:rPr spc="75" dirty="0">
                <a:solidFill>
                  <a:srgbClr val="3F3F3F"/>
                </a:solidFill>
              </a:rPr>
              <a:t>по</a:t>
            </a:r>
          </a:p>
          <a:p>
            <a:pPr marL="355600">
              <a:lnSpc>
                <a:spcPts val="1345"/>
              </a:lnSpc>
            </a:pPr>
            <a:r>
              <a:rPr spc="110" dirty="0">
                <a:solidFill>
                  <a:srgbClr val="3F3F3F"/>
                </a:solidFill>
              </a:rPr>
              <a:t>распоряжению</a:t>
            </a:r>
            <a:r>
              <a:rPr spc="-80" dirty="0">
                <a:solidFill>
                  <a:srgbClr val="3F3F3F"/>
                </a:solidFill>
              </a:rPr>
              <a:t> </a:t>
            </a:r>
            <a:r>
              <a:rPr spc="100" dirty="0">
                <a:solidFill>
                  <a:srgbClr val="3F3F3F"/>
                </a:solidFill>
              </a:rPr>
              <a:t>средствами,</a:t>
            </a:r>
          </a:p>
          <a:p>
            <a:pPr marL="355600" marR="110489">
              <a:lnSpc>
                <a:spcPct val="80000"/>
              </a:lnSpc>
              <a:spcBef>
                <a:spcPts val="170"/>
              </a:spcBef>
            </a:pPr>
            <a:r>
              <a:rPr spc="90" dirty="0">
                <a:solidFill>
                  <a:srgbClr val="3F3F3F"/>
                </a:solidFill>
              </a:rPr>
              <a:t>предоставленными</a:t>
            </a:r>
            <a:r>
              <a:rPr spc="-20" dirty="0">
                <a:solidFill>
                  <a:srgbClr val="3F3F3F"/>
                </a:solidFill>
              </a:rPr>
              <a:t> </a:t>
            </a:r>
            <a:r>
              <a:rPr spc="85" dirty="0">
                <a:solidFill>
                  <a:srgbClr val="3F3F3F"/>
                </a:solidFill>
              </a:rPr>
              <a:t>попечителем</a:t>
            </a:r>
            <a:r>
              <a:rPr spc="-45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или</a:t>
            </a:r>
            <a:r>
              <a:rPr spc="10" dirty="0">
                <a:solidFill>
                  <a:srgbClr val="3F3F3F"/>
                </a:solidFill>
              </a:rPr>
              <a:t> </a:t>
            </a:r>
            <a:r>
              <a:rPr spc="200" dirty="0">
                <a:solidFill>
                  <a:srgbClr val="3F3F3F"/>
                </a:solidFill>
              </a:rPr>
              <a:t>с </a:t>
            </a:r>
            <a:r>
              <a:rPr spc="95" dirty="0">
                <a:solidFill>
                  <a:srgbClr val="3F3F3F"/>
                </a:solidFill>
              </a:rPr>
              <a:t>согласия</a:t>
            </a:r>
            <a:r>
              <a:rPr spc="-65" dirty="0">
                <a:solidFill>
                  <a:srgbClr val="3F3F3F"/>
                </a:solidFill>
              </a:rPr>
              <a:t> </a:t>
            </a:r>
            <a:r>
              <a:rPr spc="95" dirty="0">
                <a:solidFill>
                  <a:srgbClr val="3F3F3F"/>
                </a:solidFill>
              </a:rPr>
              <a:t>последнего</a:t>
            </a:r>
            <a:r>
              <a:rPr spc="-90" dirty="0">
                <a:solidFill>
                  <a:srgbClr val="3F3F3F"/>
                </a:solidFill>
              </a:rPr>
              <a:t> </a:t>
            </a:r>
            <a:r>
              <a:rPr spc="65" dirty="0">
                <a:solidFill>
                  <a:srgbClr val="3F3F3F"/>
                </a:solidFill>
              </a:rPr>
              <a:t>третьим</a:t>
            </a:r>
            <a:r>
              <a:rPr spc="-60" dirty="0">
                <a:solidFill>
                  <a:srgbClr val="3F3F3F"/>
                </a:solidFill>
              </a:rPr>
              <a:t> </a:t>
            </a:r>
            <a:r>
              <a:rPr spc="135" dirty="0">
                <a:solidFill>
                  <a:srgbClr val="3F3F3F"/>
                </a:solidFill>
              </a:rPr>
              <a:t>лицом</a:t>
            </a:r>
            <a:r>
              <a:rPr spc="-65" dirty="0">
                <a:solidFill>
                  <a:srgbClr val="3F3F3F"/>
                </a:solidFill>
              </a:rPr>
              <a:t> </a:t>
            </a:r>
            <a:r>
              <a:rPr spc="-25" dirty="0">
                <a:solidFill>
                  <a:srgbClr val="3F3F3F"/>
                </a:solidFill>
              </a:rPr>
              <a:t>для </a:t>
            </a:r>
            <a:r>
              <a:rPr spc="105" dirty="0">
                <a:solidFill>
                  <a:srgbClr val="3F3F3F"/>
                </a:solidFill>
              </a:rPr>
              <a:t>определенной</a:t>
            </a:r>
            <a:r>
              <a:rPr spc="-50" dirty="0">
                <a:solidFill>
                  <a:srgbClr val="3F3F3F"/>
                </a:solidFill>
              </a:rPr>
              <a:t> </a:t>
            </a:r>
            <a:r>
              <a:rPr spc="85" dirty="0">
                <a:solidFill>
                  <a:srgbClr val="3F3F3F"/>
                </a:solidFill>
              </a:rPr>
              <a:t>цели</a:t>
            </a:r>
            <a:r>
              <a:rPr spc="5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или</a:t>
            </a:r>
            <a:r>
              <a:rPr spc="5" dirty="0">
                <a:solidFill>
                  <a:srgbClr val="3F3F3F"/>
                </a:solidFill>
              </a:rPr>
              <a:t> </a:t>
            </a:r>
            <a:r>
              <a:rPr spc="85" dirty="0">
                <a:solidFill>
                  <a:srgbClr val="3F3F3F"/>
                </a:solidFill>
              </a:rPr>
              <a:t>свободного</a:t>
            </a:r>
          </a:p>
          <a:p>
            <a:pPr marL="355600">
              <a:lnSpc>
                <a:spcPts val="1175"/>
              </a:lnSpc>
            </a:pPr>
            <a:r>
              <a:rPr spc="75" dirty="0">
                <a:solidFill>
                  <a:srgbClr val="3F3F3F"/>
                </a:solidFill>
              </a:rPr>
              <a:t>распоряжения;</a:t>
            </a:r>
            <a:r>
              <a:rPr spc="5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получать</a:t>
            </a:r>
            <a:r>
              <a:rPr spc="30" dirty="0">
                <a:solidFill>
                  <a:srgbClr val="3F3F3F"/>
                </a:solidFill>
              </a:rPr>
              <a:t> </a:t>
            </a:r>
            <a:r>
              <a:rPr spc="75" dirty="0">
                <a:solidFill>
                  <a:srgbClr val="3F3F3F"/>
                </a:solidFill>
              </a:rPr>
              <a:t>заработок,</a:t>
            </a:r>
          </a:p>
          <a:p>
            <a:pPr marL="355600" marR="130810">
              <a:lnSpc>
                <a:spcPts val="1340"/>
              </a:lnSpc>
              <a:spcBef>
                <a:spcPts val="160"/>
              </a:spcBef>
            </a:pPr>
            <a:r>
              <a:rPr spc="120" dirty="0">
                <a:solidFill>
                  <a:srgbClr val="3F3F3F"/>
                </a:solidFill>
              </a:rPr>
              <a:t>пенсию</a:t>
            </a:r>
            <a:r>
              <a:rPr spc="-60" dirty="0">
                <a:solidFill>
                  <a:srgbClr val="3F3F3F"/>
                </a:solidFill>
              </a:rPr>
              <a:t> </a:t>
            </a:r>
            <a:r>
              <a:rPr spc="70" dirty="0">
                <a:solidFill>
                  <a:srgbClr val="3F3F3F"/>
                </a:solidFill>
              </a:rPr>
              <a:t>и</a:t>
            </a:r>
            <a:r>
              <a:rPr spc="-45" dirty="0">
                <a:solidFill>
                  <a:srgbClr val="3F3F3F"/>
                </a:solidFill>
              </a:rPr>
              <a:t> </a:t>
            </a:r>
            <a:r>
              <a:rPr spc="55" dirty="0">
                <a:solidFill>
                  <a:srgbClr val="3F3F3F"/>
                </a:solidFill>
              </a:rPr>
              <a:t>иные</a:t>
            </a:r>
            <a:r>
              <a:rPr spc="-45" dirty="0">
                <a:solidFill>
                  <a:srgbClr val="3F3F3F"/>
                </a:solidFill>
              </a:rPr>
              <a:t> </a:t>
            </a:r>
            <a:r>
              <a:rPr spc="60" dirty="0">
                <a:solidFill>
                  <a:srgbClr val="3F3F3F"/>
                </a:solidFill>
              </a:rPr>
              <a:t>доходы</a:t>
            </a:r>
            <a:r>
              <a:rPr spc="-80" dirty="0">
                <a:solidFill>
                  <a:srgbClr val="3F3F3F"/>
                </a:solidFill>
              </a:rPr>
              <a:t> </a:t>
            </a:r>
            <a:r>
              <a:rPr spc="70" dirty="0">
                <a:solidFill>
                  <a:srgbClr val="3F3F3F"/>
                </a:solidFill>
              </a:rPr>
              <a:t>и</a:t>
            </a:r>
            <a:r>
              <a:rPr spc="-35" dirty="0">
                <a:solidFill>
                  <a:srgbClr val="3F3F3F"/>
                </a:solidFill>
              </a:rPr>
              <a:t> </a:t>
            </a:r>
            <a:r>
              <a:rPr spc="75" dirty="0">
                <a:solidFill>
                  <a:srgbClr val="3F3F3F"/>
                </a:solidFill>
              </a:rPr>
              <a:t>распоряжаться </a:t>
            </a:r>
            <a:r>
              <a:rPr spc="85" dirty="0">
                <a:solidFill>
                  <a:srgbClr val="3F3F3F"/>
                </a:solidFill>
              </a:rPr>
              <a:t>ими.</a:t>
            </a:r>
          </a:p>
          <a:p>
            <a:pPr marL="355600" marR="497840" indent="-342900">
              <a:lnSpc>
                <a:spcPct val="80000"/>
              </a:lnSpc>
              <a:spcBef>
                <a:spcPts val="1010"/>
              </a:spcBef>
              <a:buFont typeface="Wingdings" pitchFamily="2" charset="2"/>
              <a:buChar char="Ø"/>
              <a:tabLst>
                <a:tab pos="354965" algn="l"/>
              </a:tabLst>
            </a:pPr>
            <a:r>
              <a:rPr spc="110">
                <a:solidFill>
                  <a:srgbClr val="3F3F3F"/>
                </a:solidFill>
              </a:rPr>
              <a:t>Совершать</a:t>
            </a:r>
            <a:r>
              <a:rPr spc="-70" dirty="0">
                <a:solidFill>
                  <a:srgbClr val="3F3F3F"/>
                </a:solidFill>
              </a:rPr>
              <a:t> </a:t>
            </a:r>
            <a:r>
              <a:rPr spc="75" dirty="0">
                <a:solidFill>
                  <a:srgbClr val="3F3F3F"/>
                </a:solidFill>
              </a:rPr>
              <a:t>другие</a:t>
            </a:r>
            <a:r>
              <a:rPr spc="-50" dirty="0">
                <a:solidFill>
                  <a:srgbClr val="3F3F3F"/>
                </a:solidFill>
              </a:rPr>
              <a:t> </a:t>
            </a:r>
            <a:r>
              <a:rPr spc="90" dirty="0">
                <a:solidFill>
                  <a:srgbClr val="3F3F3F"/>
                </a:solidFill>
              </a:rPr>
              <a:t>сделки</a:t>
            </a:r>
            <a:r>
              <a:rPr spc="-75" dirty="0">
                <a:solidFill>
                  <a:srgbClr val="3F3F3F"/>
                </a:solidFill>
              </a:rPr>
              <a:t> </a:t>
            </a:r>
            <a:r>
              <a:rPr spc="55" dirty="0">
                <a:solidFill>
                  <a:srgbClr val="3F3F3F"/>
                </a:solidFill>
              </a:rPr>
              <a:t>такой</a:t>
            </a:r>
            <a:r>
              <a:rPr spc="500" dirty="0">
                <a:solidFill>
                  <a:srgbClr val="3F3F3F"/>
                </a:solidFill>
              </a:rPr>
              <a:t>    </a:t>
            </a:r>
            <a:r>
              <a:rPr spc="85" dirty="0">
                <a:solidFill>
                  <a:srgbClr val="3F3F3F"/>
                </a:solidFill>
              </a:rPr>
              <a:t>гражданин</a:t>
            </a:r>
            <a:r>
              <a:rPr spc="-35" dirty="0">
                <a:solidFill>
                  <a:srgbClr val="3F3F3F"/>
                </a:solidFill>
              </a:rPr>
              <a:t> </a:t>
            </a:r>
            <a:r>
              <a:rPr spc="114" dirty="0">
                <a:solidFill>
                  <a:srgbClr val="3F3F3F"/>
                </a:solidFill>
              </a:rPr>
              <a:t>может</a:t>
            </a:r>
            <a:r>
              <a:rPr spc="-3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только</a:t>
            </a:r>
            <a:r>
              <a:rPr spc="-30" dirty="0">
                <a:solidFill>
                  <a:srgbClr val="3F3F3F"/>
                </a:solidFill>
              </a:rPr>
              <a:t> </a:t>
            </a:r>
            <a:r>
              <a:rPr spc="250" dirty="0">
                <a:solidFill>
                  <a:srgbClr val="3F3F3F"/>
                </a:solidFill>
              </a:rPr>
              <a:t>с</a:t>
            </a:r>
            <a:r>
              <a:rPr spc="-15" dirty="0">
                <a:solidFill>
                  <a:srgbClr val="3F3F3F"/>
                </a:solidFill>
              </a:rPr>
              <a:t> </a:t>
            </a:r>
            <a:r>
              <a:rPr spc="85" dirty="0">
                <a:solidFill>
                  <a:srgbClr val="3F3F3F"/>
                </a:solidFill>
              </a:rPr>
              <a:t>согласия </a:t>
            </a:r>
            <a:r>
              <a:rPr spc="-10" dirty="0">
                <a:solidFill>
                  <a:srgbClr val="3F3F3F"/>
                </a:solidFill>
              </a:rPr>
              <a:t>попечителя.</a:t>
            </a: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2851530" cy="6858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6472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0" y="4323841"/>
            <a:ext cx="1742439" cy="778510"/>
          </a:xfrm>
          <a:custGeom>
            <a:avLst/>
            <a:gdLst/>
            <a:ahLst/>
            <a:cxnLst/>
            <a:rect l="l" t="t" r="r" b="b"/>
            <a:pathLst>
              <a:path w="1742439" h="778510">
                <a:moveTo>
                  <a:pt x="1345946" y="0"/>
                </a:moveTo>
                <a:lnTo>
                  <a:pt x="0" y="0"/>
                </a:lnTo>
                <a:lnTo>
                  <a:pt x="0" y="778509"/>
                </a:lnTo>
                <a:lnTo>
                  <a:pt x="1345946" y="778509"/>
                </a:lnTo>
                <a:lnTo>
                  <a:pt x="1355637" y="777704"/>
                </a:lnTo>
                <a:lnTo>
                  <a:pt x="1363567" y="775588"/>
                </a:lnTo>
                <a:lnTo>
                  <a:pt x="1369734" y="772616"/>
                </a:lnTo>
                <a:lnTo>
                  <a:pt x="1374140" y="769238"/>
                </a:lnTo>
                <a:lnTo>
                  <a:pt x="1374140" y="764539"/>
                </a:lnTo>
                <a:lnTo>
                  <a:pt x="1378839" y="764539"/>
                </a:lnTo>
                <a:lnTo>
                  <a:pt x="1735327" y="408050"/>
                </a:lnTo>
                <a:lnTo>
                  <a:pt x="1740542" y="399460"/>
                </a:lnTo>
                <a:lnTo>
                  <a:pt x="1742281" y="388667"/>
                </a:lnTo>
                <a:lnTo>
                  <a:pt x="1740542" y="376993"/>
                </a:lnTo>
                <a:lnTo>
                  <a:pt x="1735327" y="365759"/>
                </a:lnTo>
                <a:lnTo>
                  <a:pt x="1378839" y="14096"/>
                </a:lnTo>
                <a:lnTo>
                  <a:pt x="1378839" y="9397"/>
                </a:lnTo>
                <a:lnTo>
                  <a:pt x="1374140" y="9397"/>
                </a:lnTo>
                <a:lnTo>
                  <a:pt x="1369734" y="5947"/>
                </a:lnTo>
                <a:lnTo>
                  <a:pt x="1363567" y="2936"/>
                </a:lnTo>
                <a:lnTo>
                  <a:pt x="1355637" y="807"/>
                </a:lnTo>
                <a:lnTo>
                  <a:pt x="1345946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668270" y="4294073"/>
            <a:ext cx="8163559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375" dirty="0"/>
              <a:t>Благодарим</a:t>
            </a:r>
            <a:r>
              <a:rPr sz="4800" spc="-170" dirty="0"/>
              <a:t> </a:t>
            </a:r>
            <a:r>
              <a:rPr sz="4800" spc="280" dirty="0"/>
              <a:t>за</a:t>
            </a:r>
            <a:r>
              <a:rPr sz="4800" spc="-190" dirty="0"/>
              <a:t> </a:t>
            </a:r>
            <a:r>
              <a:rPr sz="4800" spc="295" dirty="0"/>
              <a:t>внимание!</a:t>
            </a:r>
            <a:endParaRPr sz="4800"/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1781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7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71952" y="647776"/>
            <a:ext cx="8739505" cy="753668"/>
          </a:xfrm>
          <a:prstGeom prst="rect">
            <a:avLst/>
          </a:prstGeom>
        </p:spPr>
        <p:txBody>
          <a:bodyPr vert="horz" wrap="square" lIns="0" tIns="258699" rIns="0" bIns="0" rtlCol="0">
            <a:spAutoFit/>
          </a:bodyPr>
          <a:lstStyle/>
          <a:p>
            <a:pPr marL="8890" algn="ctr">
              <a:lnSpc>
                <a:spcPct val="100000"/>
              </a:lnSpc>
              <a:spcBef>
                <a:spcPts val="105"/>
              </a:spcBef>
            </a:pPr>
            <a:r>
              <a:rPr sz="3200" spc="145" dirty="0"/>
              <a:t>Цели</a:t>
            </a:r>
            <a:r>
              <a:rPr sz="3200" spc="-130" dirty="0"/>
              <a:t> </a:t>
            </a:r>
            <a:r>
              <a:rPr sz="3200" spc="200" dirty="0"/>
              <a:t>опеки</a:t>
            </a:r>
            <a:r>
              <a:rPr sz="3200" spc="-125" dirty="0"/>
              <a:t> </a:t>
            </a:r>
            <a:r>
              <a:rPr sz="3200" spc="160" dirty="0"/>
              <a:t>и</a:t>
            </a:r>
            <a:r>
              <a:rPr sz="3200" spc="-110" dirty="0"/>
              <a:t> </a:t>
            </a:r>
            <a:r>
              <a:rPr sz="3200" spc="90" dirty="0"/>
              <a:t>попечительства</a:t>
            </a:r>
            <a:endParaRPr sz="3200" dirty="0"/>
          </a:p>
        </p:txBody>
      </p:sp>
      <p:sp>
        <p:nvSpPr>
          <p:cNvPr id="4" name="object 4"/>
          <p:cNvSpPr txBox="1"/>
          <p:nvPr/>
        </p:nvSpPr>
        <p:spPr>
          <a:xfrm>
            <a:off x="2668270" y="2494280"/>
            <a:ext cx="8667115" cy="1245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2000" spc="190" dirty="0">
                <a:solidFill>
                  <a:srgbClr val="595959"/>
                </a:solidFill>
                <a:latin typeface="Tahoma"/>
                <a:cs typeface="Tahoma"/>
              </a:rPr>
              <a:t>Опека</a:t>
            </a:r>
            <a:r>
              <a:rPr sz="2000" spc="-10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55" dirty="0">
                <a:solidFill>
                  <a:srgbClr val="595959"/>
                </a:solidFill>
                <a:latin typeface="Tahoma"/>
                <a:cs typeface="Tahoma"/>
              </a:rPr>
              <a:t>попечительство</a:t>
            </a:r>
            <a:r>
              <a:rPr sz="2000" spc="-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595959"/>
                </a:solidFill>
                <a:latin typeface="Tahoma"/>
                <a:cs typeface="Tahoma"/>
              </a:rPr>
              <a:t>устанавливаются</a:t>
            </a:r>
            <a:r>
              <a:rPr sz="2000" spc="-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595959"/>
                </a:solidFill>
                <a:latin typeface="Tahoma"/>
                <a:cs typeface="Tahoma"/>
              </a:rPr>
              <a:t>также</a:t>
            </a:r>
            <a:r>
              <a:rPr sz="2000" spc="-9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595959"/>
                </a:solidFill>
                <a:latin typeface="Tahoma"/>
                <a:cs typeface="Tahoma"/>
              </a:rPr>
              <a:t>для</a:t>
            </a:r>
            <a:r>
              <a:rPr sz="20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90" dirty="0">
                <a:solidFill>
                  <a:srgbClr val="595959"/>
                </a:solidFill>
                <a:latin typeface="Tahoma"/>
                <a:cs typeface="Tahoma"/>
              </a:rPr>
              <a:t>защиты</a:t>
            </a:r>
            <a:r>
              <a:rPr sz="20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Tahoma"/>
                <a:cs typeface="Tahoma"/>
              </a:rPr>
              <a:t>личных </a:t>
            </a: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неимущественных</a:t>
            </a:r>
            <a:r>
              <a:rPr sz="20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20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30" dirty="0">
                <a:solidFill>
                  <a:srgbClr val="595959"/>
                </a:solidFill>
                <a:latin typeface="Tahoma"/>
                <a:cs typeface="Tahoma"/>
              </a:rPr>
              <a:t>имущественных</a:t>
            </a:r>
            <a:r>
              <a:rPr sz="2000" spc="-8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прав</a:t>
            </a:r>
            <a:r>
              <a:rPr sz="2000" spc="-7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и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65" dirty="0">
                <a:solidFill>
                  <a:srgbClr val="595959"/>
                </a:solidFill>
                <a:latin typeface="Tahoma"/>
                <a:cs typeface="Tahoma"/>
              </a:rPr>
              <a:t>законных</a:t>
            </a:r>
            <a:r>
              <a:rPr sz="2000" spc="-7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интересов</a:t>
            </a:r>
            <a:endParaRPr sz="2000" dirty="0">
              <a:latin typeface="Tahoma"/>
              <a:cs typeface="Tahoma"/>
            </a:endParaRPr>
          </a:p>
          <a:p>
            <a:pPr marL="12700" algn="ctr">
              <a:lnSpc>
                <a:spcPct val="100000"/>
              </a:lnSpc>
            </a:pPr>
            <a:r>
              <a:rPr sz="2000" spc="125" dirty="0">
                <a:solidFill>
                  <a:srgbClr val="595959"/>
                </a:solidFill>
                <a:latin typeface="Tahoma"/>
                <a:cs typeface="Tahoma"/>
              </a:rPr>
              <a:t>совершеннолетних</a:t>
            </a:r>
            <a:r>
              <a:rPr sz="2000" spc="-8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50" dirty="0">
                <a:solidFill>
                  <a:srgbClr val="595959"/>
                </a:solidFill>
                <a:latin typeface="Tahoma"/>
                <a:cs typeface="Tahoma"/>
              </a:rPr>
              <a:t>лиц,</a:t>
            </a:r>
            <a:r>
              <a:rPr sz="2000" spc="-6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95" dirty="0">
                <a:solidFill>
                  <a:srgbClr val="595959"/>
                </a:solidFill>
                <a:latin typeface="Tahoma"/>
                <a:cs typeface="Tahoma"/>
              </a:rPr>
              <a:t>которые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00" dirty="0">
                <a:solidFill>
                  <a:srgbClr val="595959"/>
                </a:solidFill>
                <a:latin typeface="Tahoma"/>
                <a:cs typeface="Tahoma"/>
              </a:rPr>
              <a:t>признаны</a:t>
            </a:r>
            <a:r>
              <a:rPr sz="2000" spc="-6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225" dirty="0">
                <a:solidFill>
                  <a:srgbClr val="595959"/>
                </a:solidFill>
                <a:latin typeface="Tahoma"/>
                <a:cs typeface="Tahoma"/>
              </a:rPr>
              <a:t>судом</a:t>
            </a:r>
            <a:endParaRPr sz="2000" dirty="0">
              <a:latin typeface="Tahoma"/>
              <a:cs typeface="Tahoma"/>
            </a:endParaRPr>
          </a:p>
          <a:p>
            <a:pPr marL="12700" algn="ctr">
              <a:lnSpc>
                <a:spcPct val="100000"/>
              </a:lnSpc>
            </a:pPr>
            <a:r>
              <a:rPr sz="2000" spc="195" dirty="0">
                <a:solidFill>
                  <a:srgbClr val="595959"/>
                </a:solidFill>
                <a:latin typeface="Tahoma"/>
                <a:cs typeface="Tahoma"/>
              </a:rPr>
              <a:t>недееспособными</a:t>
            </a:r>
            <a:r>
              <a:rPr sz="2000" spc="-9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595959"/>
                </a:solidFill>
                <a:latin typeface="Tahoma"/>
                <a:cs typeface="Tahoma"/>
              </a:rPr>
              <a:t>или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14" dirty="0">
                <a:solidFill>
                  <a:srgbClr val="595959"/>
                </a:solidFill>
                <a:latin typeface="Tahoma"/>
                <a:cs typeface="Tahoma"/>
              </a:rPr>
              <a:t>ограниченно</a:t>
            </a:r>
            <a:r>
              <a:rPr sz="2000" spc="-5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2000" spc="170" dirty="0">
                <a:solidFill>
                  <a:srgbClr val="595959"/>
                </a:solidFill>
                <a:latin typeface="Tahoma"/>
                <a:cs typeface="Tahoma"/>
              </a:rPr>
              <a:t>дееспособными.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7850">
              <a:lnSpc>
                <a:spcPct val="100000"/>
              </a:lnSpc>
              <a:spcBef>
                <a:spcPts val="100"/>
              </a:spcBef>
            </a:pPr>
            <a:r>
              <a:rPr spc="225" dirty="0">
                <a:solidFill>
                  <a:srgbClr val="FF0000"/>
                </a:solidFill>
              </a:rPr>
              <a:t>Внимание!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33600" y="2150745"/>
            <a:ext cx="4572635" cy="217386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69900" marR="468630" indent="-457200" algn="l">
              <a:lnSpc>
                <a:spcPct val="100800"/>
              </a:lnSpc>
              <a:spcBef>
                <a:spcPts val="70"/>
              </a:spcBef>
              <a:buFont typeface="Wingdings" pitchFamily="2" charset="2"/>
              <a:buChar char="Ø"/>
            </a:pPr>
            <a:r>
              <a:rPr sz="3200" spc="1100" dirty="0">
                <a:solidFill>
                  <a:srgbClr val="FF0000"/>
                </a:solidFill>
                <a:latin typeface="Tahoma"/>
                <a:cs typeface="Tahoma"/>
              </a:rPr>
              <a:t>ВРЕД,</a:t>
            </a:r>
            <a:r>
              <a:rPr sz="3200" spc="-10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-265" dirty="0" err="1">
                <a:latin typeface="Tahoma"/>
                <a:cs typeface="Tahoma"/>
              </a:rPr>
              <a:t>причиненный</a:t>
            </a:r>
            <a:r>
              <a:rPr sz="1800" spc="-265" dirty="0">
                <a:latin typeface="Tahoma"/>
                <a:cs typeface="Tahoma"/>
              </a:rPr>
              <a:t> </a:t>
            </a:r>
            <a:r>
              <a:rPr sz="1800" spc="130" dirty="0" err="1">
                <a:latin typeface="Tahoma"/>
                <a:cs typeface="Tahoma"/>
              </a:rPr>
              <a:t>гражданином</a:t>
            </a:r>
            <a:r>
              <a:rPr sz="1800" spc="130" dirty="0">
                <a:latin typeface="Tahoma"/>
                <a:cs typeface="Tahoma"/>
              </a:rPr>
              <a:t>,</a:t>
            </a:r>
            <a:r>
              <a:rPr lang="ru-RU" spc="-40" dirty="0">
                <a:latin typeface="Tahoma"/>
                <a:cs typeface="Tahoma"/>
              </a:rPr>
              <a:t> </a:t>
            </a:r>
            <a:r>
              <a:rPr sz="1800" spc="100" dirty="0" err="1">
                <a:latin typeface="Tahoma"/>
                <a:cs typeface="Tahoma"/>
              </a:rPr>
              <a:t>признанным</a:t>
            </a:r>
            <a:r>
              <a:rPr lang="ru-RU" dirty="0">
                <a:latin typeface="Tahoma"/>
                <a:cs typeface="Tahoma"/>
              </a:rPr>
              <a:t> </a:t>
            </a:r>
            <a:r>
              <a:rPr sz="1800" spc="165" dirty="0" err="1">
                <a:latin typeface="Tahoma"/>
                <a:cs typeface="Tahoma"/>
              </a:rPr>
              <a:t>недееспособным</a:t>
            </a:r>
            <a:r>
              <a:rPr lang="ru-RU" sz="1800" spc="165" dirty="0">
                <a:latin typeface="Tahoma"/>
                <a:cs typeface="Tahoma"/>
              </a:rPr>
              <a:t>, </a:t>
            </a:r>
            <a:r>
              <a:rPr sz="1800" spc="125" dirty="0" err="1">
                <a:latin typeface="Tahoma"/>
                <a:cs typeface="Tahoma"/>
              </a:rPr>
              <a:t>возмещают</a:t>
            </a:r>
            <a:endParaRPr sz="1800" dirty="0">
              <a:latin typeface="Tahoma"/>
              <a:cs typeface="Tahoma"/>
            </a:endParaRPr>
          </a:p>
          <a:p>
            <a:pPr marL="355600" algn="l">
              <a:lnSpc>
                <a:spcPct val="100000"/>
              </a:lnSpc>
              <a:spcBef>
                <a:spcPts val="5"/>
              </a:spcBef>
            </a:pPr>
            <a:r>
              <a:rPr lang="ru-RU" sz="1800" spc="95" dirty="0">
                <a:latin typeface="Tahoma"/>
                <a:cs typeface="Tahoma"/>
              </a:rPr>
              <a:t> </a:t>
            </a:r>
            <a:r>
              <a:rPr sz="1800" spc="95" dirty="0" err="1">
                <a:latin typeface="Tahoma"/>
                <a:cs typeface="Tahoma"/>
              </a:rPr>
              <a:t>его</a:t>
            </a:r>
            <a:r>
              <a:rPr sz="1800" spc="-45" dirty="0">
                <a:latin typeface="Tahoma"/>
                <a:cs typeface="Tahoma"/>
              </a:rPr>
              <a:t> </a:t>
            </a:r>
            <a:r>
              <a:rPr sz="1800" spc="90" dirty="0">
                <a:latin typeface="Tahoma"/>
                <a:cs typeface="Tahoma"/>
              </a:rPr>
              <a:t>опекун</a:t>
            </a:r>
            <a:r>
              <a:rPr sz="1800" spc="-50" dirty="0">
                <a:latin typeface="Tahoma"/>
                <a:cs typeface="Tahoma"/>
              </a:rPr>
              <a:t> </a:t>
            </a:r>
            <a:r>
              <a:rPr sz="1800" spc="50" dirty="0">
                <a:latin typeface="Tahoma"/>
                <a:cs typeface="Tahoma"/>
              </a:rPr>
              <a:t>или</a:t>
            </a:r>
            <a:r>
              <a:rPr sz="1800" spc="-40" dirty="0">
                <a:latin typeface="Tahoma"/>
                <a:cs typeface="Tahoma"/>
              </a:rPr>
              <a:t> </a:t>
            </a:r>
            <a:r>
              <a:rPr sz="1800" spc="65" dirty="0">
                <a:latin typeface="Tahoma"/>
                <a:cs typeface="Tahoma"/>
              </a:rPr>
              <a:t>организация,</a:t>
            </a:r>
            <a:endParaRPr sz="1800" dirty="0">
              <a:latin typeface="Tahoma"/>
              <a:cs typeface="Tahoma"/>
            </a:endParaRPr>
          </a:p>
          <a:p>
            <a:pPr marL="355600" marR="5080" algn="l">
              <a:lnSpc>
                <a:spcPct val="100000"/>
              </a:lnSpc>
            </a:pPr>
            <a:r>
              <a:rPr lang="ru-RU" sz="1800" spc="70" dirty="0">
                <a:latin typeface="Tahoma"/>
                <a:cs typeface="Tahoma"/>
              </a:rPr>
              <a:t> </a:t>
            </a:r>
            <a:r>
              <a:rPr sz="1800" spc="70" dirty="0" err="1">
                <a:latin typeface="Tahoma"/>
                <a:cs typeface="Tahoma"/>
              </a:rPr>
              <a:t>обязанная</a:t>
            </a:r>
            <a:r>
              <a:rPr sz="1800" spc="-50" dirty="0">
                <a:latin typeface="Tahoma"/>
                <a:cs typeface="Tahoma"/>
              </a:rPr>
              <a:t> </a:t>
            </a:r>
            <a:r>
              <a:rPr sz="1800" spc="70" dirty="0">
                <a:latin typeface="Tahoma"/>
                <a:cs typeface="Tahoma"/>
              </a:rPr>
              <a:t>осуществлять</a:t>
            </a:r>
            <a:r>
              <a:rPr sz="1800" spc="-40" dirty="0">
                <a:latin typeface="Tahoma"/>
                <a:cs typeface="Tahoma"/>
              </a:rPr>
              <a:t> </a:t>
            </a:r>
            <a:r>
              <a:rPr sz="1800" spc="95" dirty="0">
                <a:latin typeface="Tahoma"/>
                <a:cs typeface="Tahoma"/>
              </a:rPr>
              <a:t>за</a:t>
            </a:r>
            <a:r>
              <a:rPr sz="1800" spc="-35" dirty="0">
                <a:latin typeface="Tahoma"/>
                <a:cs typeface="Tahoma"/>
              </a:rPr>
              <a:t> </a:t>
            </a:r>
            <a:r>
              <a:rPr sz="1800" spc="165" dirty="0" err="1">
                <a:latin typeface="Tahoma"/>
                <a:cs typeface="Tahoma"/>
              </a:rPr>
              <a:t>ним</a:t>
            </a:r>
            <a:r>
              <a:rPr sz="1800" spc="165" dirty="0">
                <a:latin typeface="Tahoma"/>
                <a:cs typeface="Tahoma"/>
              </a:rPr>
              <a:t> </a:t>
            </a:r>
            <a:r>
              <a:rPr lang="ru-RU" sz="1800" spc="165" dirty="0">
                <a:latin typeface="Tahoma"/>
                <a:cs typeface="Tahoma"/>
              </a:rPr>
              <a:t>    </a:t>
            </a:r>
            <a:r>
              <a:rPr sz="1800" spc="100" dirty="0" err="1">
                <a:latin typeface="Tahoma"/>
                <a:cs typeface="Tahoma"/>
              </a:rPr>
              <a:t>надзор</a:t>
            </a:r>
            <a:r>
              <a:rPr sz="1800" spc="100" dirty="0">
                <a:latin typeface="Tahoma"/>
                <a:cs typeface="Tahoma"/>
              </a:rPr>
              <a:t>,</a:t>
            </a:r>
            <a:r>
              <a:rPr sz="1800" spc="-60" dirty="0">
                <a:latin typeface="Tahoma"/>
                <a:cs typeface="Tahoma"/>
              </a:rPr>
              <a:t> </a:t>
            </a:r>
            <a:r>
              <a:rPr sz="1800" spc="155" dirty="0">
                <a:latin typeface="Tahoma"/>
                <a:cs typeface="Tahoma"/>
              </a:rPr>
              <a:t>если</a:t>
            </a:r>
            <a:r>
              <a:rPr sz="1800" spc="-30" dirty="0">
                <a:latin typeface="Tahoma"/>
                <a:cs typeface="Tahoma"/>
              </a:rPr>
              <a:t> </a:t>
            </a:r>
            <a:r>
              <a:rPr sz="1800" spc="135" dirty="0">
                <a:latin typeface="Tahoma"/>
                <a:cs typeface="Tahoma"/>
              </a:rPr>
              <a:t>не</a:t>
            </a:r>
            <a:r>
              <a:rPr sz="1800" spc="-55" dirty="0">
                <a:latin typeface="Tahoma"/>
                <a:cs typeface="Tahoma"/>
              </a:rPr>
              <a:t> </a:t>
            </a:r>
            <a:r>
              <a:rPr sz="1800" spc="55" dirty="0">
                <a:latin typeface="Tahoma"/>
                <a:cs typeface="Tahoma"/>
              </a:rPr>
              <a:t>докажут,</a:t>
            </a:r>
            <a:r>
              <a:rPr sz="1800" spc="-45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что </a:t>
            </a:r>
            <a:r>
              <a:rPr sz="1800" spc="95" dirty="0" err="1">
                <a:latin typeface="Tahoma"/>
                <a:cs typeface="Tahoma"/>
              </a:rPr>
              <a:t>вред</a:t>
            </a:r>
            <a:r>
              <a:rPr sz="1800" spc="-20" dirty="0">
                <a:latin typeface="Tahoma"/>
                <a:cs typeface="Tahoma"/>
              </a:rPr>
              <a:t> </a:t>
            </a:r>
            <a:r>
              <a:rPr lang="ru-RU" sz="1800" spc="-20" dirty="0">
                <a:latin typeface="Tahoma"/>
                <a:cs typeface="Tahoma"/>
              </a:rPr>
              <a:t>  </a:t>
            </a:r>
            <a:r>
              <a:rPr sz="1800" dirty="0" err="1">
                <a:latin typeface="Tahoma"/>
                <a:cs typeface="Tahoma"/>
              </a:rPr>
              <a:t>возник</a:t>
            </a:r>
            <a:r>
              <a:rPr sz="1800" spc="-20" dirty="0">
                <a:latin typeface="Tahoma"/>
                <a:cs typeface="Tahoma"/>
              </a:rPr>
              <a:t> </a:t>
            </a:r>
            <a:r>
              <a:rPr sz="1800" spc="135" dirty="0">
                <a:latin typeface="Tahoma"/>
                <a:cs typeface="Tahoma"/>
              </a:rPr>
              <a:t>не</a:t>
            </a:r>
            <a:r>
              <a:rPr sz="1800" spc="-25" dirty="0">
                <a:latin typeface="Tahoma"/>
                <a:cs typeface="Tahoma"/>
              </a:rPr>
              <a:t> </a:t>
            </a:r>
            <a:r>
              <a:rPr sz="1800" spc="130" dirty="0">
                <a:latin typeface="Tahoma"/>
                <a:cs typeface="Tahoma"/>
              </a:rPr>
              <a:t>по</a:t>
            </a:r>
            <a:r>
              <a:rPr sz="1800" spc="-2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их</a:t>
            </a:r>
            <a:r>
              <a:rPr sz="1800" spc="-20" dirty="0">
                <a:latin typeface="Tahoma"/>
                <a:cs typeface="Tahoma"/>
              </a:rPr>
              <a:t> вине.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06235" y="2150745"/>
            <a:ext cx="5333365" cy="257121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69900" marR="5080" indent="-457200">
              <a:lnSpc>
                <a:spcPct val="100299"/>
              </a:lnSpc>
              <a:spcBef>
                <a:spcPts val="90"/>
              </a:spcBef>
              <a:buFont typeface="Wingdings" pitchFamily="2" charset="2"/>
              <a:buChar char="Ø"/>
            </a:pPr>
            <a:r>
              <a:rPr sz="3200" spc="1100" dirty="0">
                <a:solidFill>
                  <a:srgbClr val="FF0000"/>
                </a:solidFill>
                <a:latin typeface="Tahoma"/>
                <a:cs typeface="Tahoma"/>
              </a:rPr>
              <a:t>ВРЕД,</a:t>
            </a:r>
            <a:r>
              <a:rPr sz="3200" spc="-1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spc="55" dirty="0">
                <a:latin typeface="Tahoma"/>
                <a:cs typeface="Tahoma"/>
              </a:rPr>
              <a:t>причиненный </a:t>
            </a:r>
            <a:r>
              <a:rPr sz="1800" spc="130" dirty="0">
                <a:latin typeface="Tahoma"/>
                <a:cs typeface="Tahoma"/>
              </a:rPr>
              <a:t>гражданином,</a:t>
            </a:r>
            <a:r>
              <a:rPr sz="1800" spc="-35" dirty="0">
                <a:latin typeface="Tahoma"/>
                <a:cs typeface="Tahoma"/>
              </a:rPr>
              <a:t> </a:t>
            </a:r>
            <a:r>
              <a:rPr sz="1800" spc="105" dirty="0" err="1">
                <a:latin typeface="Tahoma"/>
                <a:cs typeface="Tahoma"/>
              </a:rPr>
              <a:t>ограниченным</a:t>
            </a:r>
            <a:r>
              <a:rPr sz="1800" spc="-35" dirty="0">
                <a:latin typeface="Tahoma"/>
                <a:cs typeface="Tahoma"/>
              </a:rPr>
              <a:t> </a:t>
            </a:r>
            <a:br>
              <a:rPr lang="ru-RU" sz="1800" spc="-35" dirty="0">
                <a:latin typeface="Tahoma"/>
                <a:cs typeface="Tahoma"/>
              </a:rPr>
            </a:br>
            <a:r>
              <a:rPr sz="1800" spc="-50" dirty="0">
                <a:latin typeface="Tahoma"/>
                <a:cs typeface="Tahoma"/>
              </a:rPr>
              <a:t>в </a:t>
            </a:r>
            <a:r>
              <a:rPr sz="1800" spc="150" dirty="0">
                <a:latin typeface="Tahoma"/>
                <a:cs typeface="Tahoma"/>
              </a:rPr>
              <a:t>дееспособности,</a:t>
            </a:r>
            <a:r>
              <a:rPr sz="1800" spc="-5" dirty="0">
                <a:latin typeface="Tahoma"/>
                <a:cs typeface="Tahoma"/>
              </a:rPr>
              <a:t> </a:t>
            </a:r>
            <a:r>
              <a:rPr sz="1800" spc="125" dirty="0" err="1">
                <a:latin typeface="Tahoma"/>
                <a:cs typeface="Tahoma"/>
              </a:rPr>
              <a:t>возмещается</a:t>
            </a:r>
            <a:r>
              <a:rPr sz="1800" spc="125" dirty="0">
                <a:latin typeface="Tahoma"/>
                <a:cs typeface="Tahoma"/>
              </a:rPr>
              <a:t> </a:t>
            </a:r>
            <a:br>
              <a:rPr lang="ru-RU" sz="1800" spc="125" dirty="0">
                <a:latin typeface="Tahoma"/>
                <a:cs typeface="Tahoma"/>
              </a:rPr>
            </a:br>
            <a:r>
              <a:rPr sz="1800" spc="305" dirty="0" err="1">
                <a:latin typeface="Tahoma"/>
                <a:cs typeface="Tahoma"/>
              </a:rPr>
              <a:t>самим</a:t>
            </a:r>
            <a:r>
              <a:rPr sz="1800" spc="-20" dirty="0">
                <a:latin typeface="Tahoma"/>
                <a:cs typeface="Tahoma"/>
              </a:rPr>
              <a:t> </a:t>
            </a:r>
            <a:r>
              <a:rPr sz="1800" spc="85" dirty="0">
                <a:latin typeface="Tahoma"/>
                <a:cs typeface="Tahoma"/>
              </a:rPr>
              <a:t>причинителем</a:t>
            </a:r>
            <a:r>
              <a:rPr sz="1800" dirty="0">
                <a:latin typeface="Tahoma"/>
                <a:cs typeface="Tahoma"/>
              </a:rPr>
              <a:t> </a:t>
            </a:r>
            <a:r>
              <a:rPr sz="1800" spc="90" dirty="0">
                <a:latin typeface="Tahoma"/>
                <a:cs typeface="Tahoma"/>
              </a:rPr>
              <a:t>вреда.</a:t>
            </a:r>
            <a:endParaRPr sz="1800" dirty="0">
              <a:latin typeface="Tahoma"/>
              <a:cs typeface="Tahoma"/>
            </a:endParaRPr>
          </a:p>
          <a:p>
            <a:pPr marL="355600" marR="306705" indent="-342900" algn="l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Ø"/>
              <a:tabLst>
                <a:tab pos="354965" algn="l"/>
              </a:tabLst>
            </a:pPr>
            <a:r>
              <a:rPr sz="1800" spc="90" dirty="0" err="1">
                <a:latin typeface="Tahoma"/>
                <a:cs typeface="Tahoma"/>
              </a:rPr>
              <a:t>Гражданин</a:t>
            </a:r>
            <a:r>
              <a:rPr sz="1800" spc="90" dirty="0">
                <a:latin typeface="Tahoma"/>
                <a:cs typeface="Tahoma"/>
              </a:rPr>
              <a:t>,</a:t>
            </a:r>
            <a:r>
              <a:rPr sz="1800" spc="-2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дееспособность</a:t>
            </a:r>
            <a:r>
              <a:rPr sz="1800" spc="500" dirty="0">
                <a:latin typeface="Tahoma"/>
                <a:cs typeface="Tahoma"/>
              </a:rPr>
              <a:t>     </a:t>
            </a:r>
            <a:r>
              <a:rPr sz="1800" spc="90" dirty="0" err="1">
                <a:latin typeface="Tahoma"/>
                <a:cs typeface="Tahoma"/>
              </a:rPr>
              <a:t>которого</a:t>
            </a:r>
            <a:r>
              <a:rPr sz="1800" spc="-55" dirty="0">
                <a:latin typeface="Tahoma"/>
                <a:cs typeface="Tahoma"/>
              </a:rPr>
              <a:t> </a:t>
            </a:r>
            <a:r>
              <a:rPr sz="1800" spc="80" dirty="0" err="1">
                <a:latin typeface="Tahoma"/>
                <a:cs typeface="Tahoma"/>
              </a:rPr>
              <a:t>ограничена</a:t>
            </a:r>
            <a:r>
              <a:rPr sz="1800" spc="80" dirty="0">
                <a:latin typeface="Tahoma"/>
                <a:cs typeface="Tahoma"/>
              </a:rPr>
              <a:t>,</a:t>
            </a:r>
            <a:r>
              <a:rPr lang="ru-RU" dirty="0">
                <a:latin typeface="Tahoma"/>
                <a:cs typeface="Tahoma"/>
              </a:rPr>
              <a:t> </a:t>
            </a:r>
            <a:r>
              <a:rPr sz="1800" spc="114" dirty="0" err="1">
                <a:latin typeface="Tahoma"/>
                <a:cs typeface="Tahoma"/>
              </a:rPr>
              <a:t>самостоятельно</a:t>
            </a:r>
            <a:r>
              <a:rPr sz="1800" spc="-25" dirty="0">
                <a:latin typeface="Tahoma"/>
                <a:cs typeface="Tahoma"/>
              </a:rPr>
              <a:t> </a:t>
            </a:r>
            <a:r>
              <a:rPr sz="1800" spc="120" dirty="0" err="1">
                <a:latin typeface="Tahoma"/>
                <a:cs typeface="Tahoma"/>
              </a:rPr>
              <a:t>несет</a:t>
            </a:r>
            <a:r>
              <a:rPr sz="1800" spc="120" dirty="0">
                <a:latin typeface="Tahoma"/>
                <a:cs typeface="Tahoma"/>
              </a:rPr>
              <a:t> </a:t>
            </a:r>
            <a:r>
              <a:rPr sz="1800" spc="120" dirty="0" err="1">
                <a:latin typeface="Tahoma"/>
                <a:cs typeface="Tahoma"/>
              </a:rPr>
              <a:t>имущественную</a:t>
            </a:r>
            <a:r>
              <a:rPr lang="ru-RU" dirty="0">
                <a:latin typeface="Tahoma"/>
                <a:cs typeface="Tahoma"/>
              </a:rPr>
              <a:t> </a:t>
            </a:r>
            <a:r>
              <a:rPr sz="1800" spc="45" dirty="0" err="1">
                <a:latin typeface="Tahoma"/>
                <a:cs typeface="Tahoma"/>
              </a:rPr>
              <a:t>ответственность</a:t>
            </a:r>
            <a:r>
              <a:rPr sz="1800" spc="-30" dirty="0">
                <a:latin typeface="Tahoma"/>
                <a:cs typeface="Tahoma"/>
              </a:rPr>
              <a:t> </a:t>
            </a:r>
            <a:r>
              <a:rPr sz="1800" spc="100" dirty="0" err="1">
                <a:latin typeface="Tahoma"/>
                <a:cs typeface="Tahoma"/>
              </a:rPr>
              <a:t>по</a:t>
            </a:r>
            <a:r>
              <a:rPr lang="ru-RU" dirty="0">
                <a:latin typeface="Tahoma"/>
                <a:cs typeface="Tahoma"/>
              </a:rPr>
              <a:t> </a:t>
            </a:r>
            <a:r>
              <a:rPr sz="1800" spc="165" dirty="0" err="1">
                <a:latin typeface="Tahoma"/>
                <a:cs typeface="Tahoma"/>
              </a:rPr>
              <a:t>совершенным</a:t>
            </a:r>
            <a:r>
              <a:rPr sz="1800" spc="-45" dirty="0">
                <a:latin typeface="Tahoma"/>
                <a:cs typeface="Tahoma"/>
              </a:rPr>
              <a:t> </a:t>
            </a:r>
            <a:r>
              <a:rPr sz="1800" spc="254" dirty="0">
                <a:latin typeface="Tahoma"/>
                <a:cs typeface="Tahoma"/>
              </a:rPr>
              <a:t>им</a:t>
            </a:r>
            <a:r>
              <a:rPr sz="1800" spc="-30" dirty="0">
                <a:latin typeface="Tahoma"/>
                <a:cs typeface="Tahoma"/>
              </a:rPr>
              <a:t> </a:t>
            </a:r>
            <a:r>
              <a:rPr sz="1800" spc="140" dirty="0">
                <a:latin typeface="Tahoma"/>
                <a:cs typeface="Tahoma"/>
              </a:rPr>
              <a:t>сделкам.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Words>4047</Words>
  <Application>Microsoft Office PowerPoint</Application>
  <PresentationFormat>Широкоэкранный</PresentationFormat>
  <Paragraphs>317</Paragraphs>
  <Slides>70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70</vt:i4>
      </vt:variant>
    </vt:vector>
  </HeadingPairs>
  <TitlesOfParts>
    <vt:vector size="76" baseType="lpstr">
      <vt:lpstr>Arial</vt:lpstr>
      <vt:lpstr>Microsoft Sans Serif</vt:lpstr>
      <vt:lpstr>Tahoma</vt:lpstr>
      <vt:lpstr>Verdana</vt:lpstr>
      <vt:lpstr>Wingdings</vt:lpstr>
      <vt:lpstr>Office Theme</vt:lpstr>
      <vt:lpstr>Презентация PowerPoint</vt:lpstr>
      <vt:lpstr>Опека устанавливается над гражданами, признанными судом недееспособными.</vt:lpstr>
      <vt:lpstr>Опекуны:</vt:lpstr>
      <vt:lpstr>Недееспособный гражданин не вправе своими действиями приобретать и осуществлять гражданские права, создавать для себя гражданские обязанности и исполнять их.</vt:lpstr>
      <vt:lpstr>Попечительство устанавливается над гражданами, ограниченными судом в дееспособности.</vt:lpstr>
      <vt:lpstr>Попечители:</vt:lpstr>
      <vt:lpstr>Ограниченный в дееспособности гражданин</vt:lpstr>
      <vt:lpstr>Цели опеки и попечительства</vt:lpstr>
      <vt:lpstr>Внимание!</vt:lpstr>
      <vt:lpstr>Органы опеки и попечительства</vt:lpstr>
      <vt:lpstr>Место установления опеки  и попечительства</vt:lpstr>
      <vt:lpstr>Назначение опекуна или попечителя</vt:lpstr>
      <vt:lpstr>Презентация PowerPoint</vt:lpstr>
      <vt:lpstr>Выбор опекуна, попечителя</vt:lpstr>
      <vt:lpstr>Лица, имеющие право быть опекунами и попечителями</vt:lpstr>
      <vt:lpstr>Документы необходимые для установления опеки или попечительства</vt:lpstr>
      <vt:lpstr>ВНИМАНИЕ! ВАЖНО!</vt:lpstr>
      <vt:lpstr>Обязанности опекунов и попечителей</vt:lpstr>
      <vt:lpstr>Презентация PowerPoint</vt:lpstr>
      <vt:lpstr>Обязанности опекунов и попечителей</vt:lpstr>
      <vt:lpstr>Содержание подопечных</vt:lpstr>
      <vt:lpstr>Обязанности по опеке  и попечительству выполняются  безвозмездно.</vt:lpstr>
      <vt:lpstr>Распоряжение имуществом подопечного</vt:lpstr>
      <vt:lpstr>Презентация PowerPoint</vt:lpstr>
      <vt:lpstr>Презентация PowerPoint</vt:lpstr>
      <vt:lpstr>Презентация PowerPoint</vt:lpstr>
      <vt:lpstr>Внимание!</vt:lpstr>
      <vt:lpstr>Опись имущества</vt:lpstr>
      <vt:lpstr>Презентация PowerPoint</vt:lpstr>
      <vt:lpstr>Презентация PowerPoint</vt:lpstr>
      <vt:lpstr>Презентация PowerPoint</vt:lpstr>
      <vt:lpstr>Порядок управления имуществом подопечных</vt:lpstr>
      <vt:lpstr>Презентация PowerPoint</vt:lpstr>
      <vt:lpstr>Презентация PowerPoint</vt:lpstr>
      <vt:lpstr>Отчуждение имущества подопечного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Отчет опекуна, попечителя</vt:lpstr>
      <vt:lpstr>Презентация PowerPoint</vt:lpstr>
      <vt:lpstr>Презентация PowerPoint</vt:lpstr>
      <vt:lpstr>Презентация PowerPoint</vt:lpstr>
      <vt:lpstr>Отчуждение, аренда, наем, залог, предоставление  в безвозмездное пользование жилых помещений, принадлежащих на праве собственности недееспособным или ограниченным  в дееспособности гражданам</vt:lpstr>
      <vt:lpstr>Презентация PowerPoint</vt:lpstr>
      <vt:lpstr>Презентация PowerPoint</vt:lpstr>
      <vt:lpstr>Презентация PowerPoint</vt:lpstr>
      <vt:lpstr>Запрет на отчуждение жилых помещений, в которых проживают недееспособные и ограниченные  в дееспособности граждане</vt:lpstr>
      <vt:lpstr>Презентация PowerPoint</vt:lpstr>
      <vt:lpstr>Контроль за деятельностью опекунов и попечителей</vt:lpstr>
      <vt:lpstr>Презентация PowerPoint</vt:lpstr>
      <vt:lpstr>Презентация PowerPoint</vt:lpstr>
      <vt:lpstr>Презентация PowerPoint</vt:lpstr>
      <vt:lpstr>Презентация PowerPoint</vt:lpstr>
      <vt:lpstr>Обжалование действий опекунов, попечителей</vt:lpstr>
      <vt:lpstr>Органы опеки и попечительства и органы, осуществляющие функции по опеке  и попечительству, для выполнения возложенных на них обязанностей имеют право:</vt:lpstr>
      <vt:lpstr>Освобождение опекунов, попечителей от выполнения ими своих обязанностей</vt:lpstr>
      <vt:lpstr>Презентация PowerPoint</vt:lpstr>
      <vt:lpstr>Отстранение опекунов, попечителей</vt:lpstr>
      <vt:lpstr>Орган опеки и попечительства отстраняет опекуна или попечителя  от выполнения возложенных обязанностей:</vt:lpstr>
      <vt:lpstr>Нормативные правовые акты</vt:lpstr>
      <vt:lpstr>В своей деятельности органы опеки и попечительства, а также опекуны и попечители руководствуются:</vt:lpstr>
      <vt:lpstr>КОНТАКТЫ</vt:lpstr>
      <vt:lpstr>      Отделение первичного приема, анализа, информирования и прогнозирования</vt:lpstr>
      <vt:lpstr>Благодарим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ОПЕКА И ПОПЕЧИТЕЛЬСТВО</dc:title>
  <dc:creator>Юлия Краснова</dc:creator>
  <cp:lastModifiedBy>Захар</cp:lastModifiedBy>
  <cp:revision>10</cp:revision>
  <dcterms:created xsi:type="dcterms:W3CDTF">2025-11-27T08:33:53Z</dcterms:created>
  <dcterms:modified xsi:type="dcterms:W3CDTF">2025-11-28T13:46:09Z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2025-11-18T00:00:00Z</vt:filetime>
  </property>
  <property fmtid="{D5CDD505-2E9C-101B-9397-08002B2CF9AE}" pid="3" name="Creator">
    <vt:lpwstr>ABBYY FineReader 15</vt:lpwstr>
  </property>
  <property fmtid="{D5CDD505-2E9C-101B-9397-08002B2CF9AE}" pid="4" name="LastSaved">
    <vt:filetime>2025-11-27T00:00:00Z</vt:filetime>
  </property>
  <property fmtid="{D5CDD505-2E9C-101B-9397-08002B2CF9AE}" pid="5" name="Producer">
    <vt:lpwstr>ABBYY FineReader 15</vt:lpwstr>
  </property>
</Properties>
</file>